
<file path=[Content_Types].xml><?xml version="1.0" encoding="utf-8"?>
<Types xmlns="http://schemas.openxmlformats.org/package/2006/content-types">
  <Default Extension="fntdata" ContentType="application/x-fontdata"/>
  <Default Extension="gif" ContentType="image/gif"/>
  <Default Extension="m4a" ContentType="audi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Action1.xml" ContentType="application/vnd.ms-office.inkAction+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0"/>
  </p:notesMasterIdLst>
  <p:sldIdLst>
    <p:sldId id="256" r:id="rId2"/>
    <p:sldId id="296" r:id="rId3"/>
    <p:sldId id="297" r:id="rId4"/>
    <p:sldId id="298" r:id="rId5"/>
    <p:sldId id="299" r:id="rId6"/>
    <p:sldId id="268" r:id="rId7"/>
    <p:sldId id="300" r:id="rId8"/>
    <p:sldId id="301" r:id="rId9"/>
    <p:sldId id="302" r:id="rId10"/>
    <p:sldId id="303" r:id="rId11"/>
    <p:sldId id="309" r:id="rId12"/>
    <p:sldId id="310" r:id="rId13"/>
    <p:sldId id="304" r:id="rId14"/>
    <p:sldId id="306" r:id="rId15"/>
    <p:sldId id="305" r:id="rId16"/>
    <p:sldId id="311" r:id="rId17"/>
    <p:sldId id="307" r:id="rId18"/>
    <p:sldId id="308"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Roboto Slab" pitchFamily="2" charset="0"/>
      <p:regular r:id="rId25"/>
      <p:bold r:id="rId26"/>
    </p:embeddedFont>
    <p:embeddedFont>
      <p:font typeface="Source Sans Pro" panose="020B050303040302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ECFCF9-EB90-4EA4-BA1D-B0166F391BF1}">
  <a:tblStyle styleId="{83ECFCF9-EB90-4EA4-BA1D-B0166F391BF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E74B0BC-8218-4BC4-B384-D648047DA53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57895"/>
  </p:normalViewPr>
  <p:slideViewPr>
    <p:cSldViewPr snapToGrid="0" snapToObjects="1">
      <p:cViewPr varScale="1">
        <p:scale>
          <a:sx n="82" d="100"/>
          <a:sy n="82" d="100"/>
        </p:scale>
        <p:origin x="248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8" Type="http://schemas.openxmlformats.org/officeDocument/2006/relationships/slide" Target="slides/slide7.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in="-2.14748E9" max="2.14748E9" units="cm"/>
          <inkml:channel name="Y" type="integer" min="-2.14748E9" max="2.14748E9" units="cm"/>
          <inkml:channel name="F" type="integer" max="32767" units="dev"/>
          <inkml:channel name="T" type="integer" max="2.14748E9" units="dev"/>
        </inkml:traceFormat>
        <inkml:channelProperties>
          <inkml:channelProperty channel="X" name="resolution" value="1000" units="1/cm"/>
          <inkml:channelProperty channel="Y" name="resolution" value="1000" units="1/cm"/>
          <inkml:channelProperty channel="F" name="resolution" value="0" units="1/dev"/>
          <inkml:channelProperty channel="T" name="resolution" value="1" units="1/dev"/>
        </inkml:channelProperties>
      </inkml:inkSource>
      <inkml:timestamp xml:id="ts0" timeString="2021-05-08T16:11:48.705"/>
    </inkml:context>
    <inkml:brush xml:id="br0">
      <inkml:brushProperty name="width" value="0.05292" units="cm"/>
      <inkml:brushProperty name="height" value="0.05292" units="cm"/>
    </inkml:brush>
  </inkml:definitions>
  <iact:action type="add" startTime="38890">
    <iact:property name="dataType"/>
    <iact:actionData xml:id="d0">
      <inkml:trace xmlns:inkml="http://www.w3.org/2003/InkML" xml:id="stk0" contextRef="#ctx0" brushRef="#br0">14948 3808 24575 0,'-29'-13'0'6,"13"10"0"1,-35-35 0 0,42 32 0 0,-55-33 0 0,32 24 0 0,1-14 0-1,-8 13 0 1,24-9 0 0,-27 21 0 0,10-21 0 0,4 22 0 0,2-10 0-1,-2 0 0 1,-4 10 0 0,-10-22 0 0,14 21 0 0,-26-8 0 0,19 12 0-1,-19 0 0 1,25 0 0 0,-25-26 0 0,19 20 0 0,-32-19 0 0,35 25 0-1,-35 0 0 1,7-13 0 0,-13 10 0 0,30-3 0 0,3-1 0 0,-8-6 0-1,-31 10-764 1,6-22 764 0,-4 21 0 0,29-7 0 0,1-3 0 0,-14-2 0-1,14 9 0 1,-1-2 0 0,-28-16 0 0,20 23 0 0,0 0 0 0,-20-23 0-1,21 24 0 1,2-1 0 0,-11-24 0 0,11 24 0 0,-2 1-663 0,10-12 0-1,1 1 663 1,-13 10 0 0,-1 1 0 0,13-11 0 0,1-2 0 0,-11 7 0-1,2-2-300 1,14-4 0 0,2-2 300 0,-6-1 0 0,0 3 0 0,1 6 0-1,1-2 0 1,4-11 0 0,1 2 0 0,-37 11 0 0,3-31 0 0,12 22 0-1,-12 0 0 1,23-9 0 0,-33 22 0 0,20-10 0 0,-14 0 0 0,32 13 0-1,2-3 0 1,-8-22 0 0,-19 22 0 0,23-10 689 0,-1 13-689 0,-9 0 1332-1,22 0-1332 1,-22 0 669 0,10 0-669 0,12 0 0 0,-19 0 0 0,19 0 0-1,0 0 0 1,-6 13 0 0,22-10 0 0,-13 22 0 0,14-22 0 0,-11 23 0-1,23-10 0 1,-23 0 0 0,23 22 0 0,-22-6 0 0,9 12 0 0,0 23 0-1,-9-32 0 1,21 45-503 0,-34-20 503 0,32 13 0 0,-13-31 0 0,0-1 0-1,3 19 0 1,8-18 0 0,0-1 0 0,-18 19 0 0,24-19 0 0,1 1 0-1,-12 1 0 1,1 0 0 0,9 33 0 0,-10-22 0 0,0 1-554 0,11-11 0-1,1 1 554 1,-6 11 0 0,1 2 0 0,5-1 0 0,2 1-863 0,0 5 1-1,-2 1 862 1,-5-5 0 0,-1 0 0 0,6-2 0 0,-1 0-497 0,-4 0 1-1,0-2 496 1,5-10 0 0,2-1-22 0,-1-1 1 0,0 0 21 0,0-1 0 0,0-2 0-1,0 21 0 1,0 9 0 0,0-13 946 0,0-25-946 0,0 19 1716 0,12-32-1716-1,4 22 0 1,38 13 0 0,7-6 82 0,-26-19 0 0,3-1-82 0,2 0 0-1,3-2 0 1,6-3 0 0,0-1 0 0,-10 0 0 0,2 0 0 0,20 0 0-1,-1-2 0 1,3 8 0 0,-10-6 0 0,3-2 0 0,-11-11 0 0,-1 1 0-1,0 9 0 1,1 0 0 0,3-10 0 0,-1-2 0 0,26 9 200 0,1-3-200-1,-4-13 0 1,-13 0 0 0,0 0 0 0,0 0 0 0,13 0 0 0,-9 0 0-1,9 0 0 1,0 0 0 0,-22-13 0 0,31-3 0 0,-18-13 0 0,-19 15 0-1,1 0 0 1,18-15 0 0,18 13 0 0,-31-9 0 0,-8 16 0 0,3 2 0-1,30-22-447 1,-17 8 1 0,-1 1 446 0,12 1 0 0,-15-1 0 0,1 1 0-1,20 4 0 1,4-1 0 0,-23-4 0 0,0 1 0 0,22 13 0 0,-33-12 0-1,0-2 0 1,0 13 0 0,-3-2-386 0,20-32 386 0,-19 25 0 0,1 0 0-1,-5-5 0 1,-1 0 0 0,37-7 0 0,-31 14 0 0,-1-1 0 0,-4-5 0-1,-1-1 0 1,6 5 0 0,2 0 28 0,6-5 1 0,-1 1-29 0,-11 5 0-1,0 1 0 1,16-7 0 0,0 1 0 0,23 1 0 0,-34 0 0 0,0-1 0-1,27-8 258 1,-13 9-258 0,-12-19 890 0,9 22-890 0,-23 0 412 0,-2-10-412-1,-3 10 953 1,-11-12-953 0,14-1 55 0,0 13-55 0,-1-9 0 0,-12 9 0-1,10-13 0 1,-23 1 0 0,22-1 0 0,-9-12 0 0,13 9 0 0,-13-10 0-1,9 14 0 1,-22-1 0 0,10 13 0 0,-13-9 0 0,0 22 0 0,0-10 0-1,0 0 0 1,0 10 0 0,0-22 0 0,0 9 0 0,0-13 0 0,0 0 0-1,0 1 0 1,0 12 0 0,0-22 0 0,0 31 0 0,0-31 0 0,0 35 0-1,0-23 0 1,0 23 0 0,0-9 0 0,0-1 0 0,0 10 0 0,0-10 0 0</inkml:trace>
    </iact:actionData>
  </iact:action>
  <iact:action type="add" startTime="41430">
    <iact:property name="dataType"/>
    <iact:actionData xml:id="d1">
      <inkml:trace xmlns:inkml="http://www.w3.org/2003/InkML" xml:id="stk1" contextRef="#ctx0" brushRef="#br0">16523 2920 24575 0,'41'0'0'5,"4"0"0"1,12 0 0 0,0 0 0 0,1 0 0 0,12 0 0 0,-10 0-456-1,-19 0 1 1,1 0 455 0,31 0 0 0,0 0 0 0,-3 0 0 0,-13 0 0-1,-16 0 0 1,1 0 0 0,35 0 0 0,-35 0 0 0,1 0 0 0,5 0 0-1,0 0 0 1,28 0 0 0,-33 0 0 0,0 0 0 0,6 0 0 0,-2 0 0 0,16 0-13-1,-21 0 0 1,-1 0 13 0,16 0 0 0,-12 0 0 0,9 0 0 0,-10 0 0-1,1 0 678 1,9 0-678 0,-22 0 259 0,22 0-259 0,-10 0 0 0,1 0 0-1,9 0 0 1,-22 0 0 0,22 0 0 0,-9 0 0 0,-14 0 0 0,20 0 0 0,-19 0 0-1,13 0 0 1,21 13 0 0,-31-10 0 0,5 9 0 0,0 2 0 0,8 2 0-1,-7-9 0 1,0 2 0 0,20 16 0 0,-4-22 0 0,-15 23 0 0,-1-10 0-1,-9 0 0 1,-4 9 0 0,-2-22 0 0,-10 23 0 0,0-23 0 0,22 35 0 0,-19-19 0-1,22 22 0 1,-12-12 0 0,0 0 0 0,-14-1 0 0,11 1 0 0,-23 0 0-1,23-1 0 1,-23-12 0 0,22 22 0 0,-22-6 0 0,10 13 0 0,0 21 0-1,-10 8-700 1,3-31 1 0,1 3 699 0,0 9 0 0,-2 1 0 0,-3 1 0 0,0 1 0-1,4 0 0 1,0 1 0 0,-5 5 0 0,-2 0 0 0,1-6 0 0,0-2 0-1,0-11 0 1,0-1-159 0,0 5 0 0,0-2 159 0,0 13 0 0,0-19 0-1,0 1 0 1,0 18 0 0,0 10 0 0,0 0 0 0,0-9-446 0,-10-1 1-1,-5 1 445 1,-4-4 0 0,-7 8 0 0,-2 0 0 0,-4-1 0 0,6-16 0 0,-2 2 0-1,-1-6 0 1,1-2 0 0,4 2 0 0,0-2 0 0,-10-5 0 0,1-1 0-1,10 7 0 1,1-3 0 0,-22 8 0 0,11-2 0 0,-1 0 0 0,-26 5 0-1,18-10 0 1,-2 1-661 0,2-6 0 0,-2-2 661 0,-5-4 0 0,-1 0 0 0,-1 6 0-1,0-2 0 1,7-11 0 0,-1-1 0 0,-9 6 0 0,0-2 0 0,10-9 0-1,-1-2 0 1,-17 6 0 0,-3-1 0 0,6-5 0 0,0-1-218 0,-11 1 0-1,0-2 218 1,12-4 0 0,-2-2 0 0,6-2 0 0,-4 0 0 0,5-2 0 0,4-3 0-1,-1 0 0 1,-6 0 0 0,-5 0 0 0,6 0 0 0,14 0 0 0,0 0 0-1,-21 1 0 1,-10-1 0 0,5-1-958 0,2-5 0 0,0-1 958 0,-2 3 0-1,-5 0 0 1,4-4 0 0,-7-11 0 0,4-3 0 0,-9 0 0 0,4-1 0 0,23 2 0-1,1-2 0 1,-4 1 0 0,-5-2 0 0,6 3 0 0,11 4 0 0,-1-1 0-1,-24-11 0 1,-9-4 0 0,12 3 0 0,26 11 0 0,3 0-77 0,-10-6 0-1,-4-4 0 1,6 3 77 0,-15-18 0 0,18 15 0 0,-2 0 0 0,0 1 0-1,2-1 0 1,5 1 0 0,1-1 0 0,-7-6 0 0,3 0 0 0,-8-13 0 0,1 8 0-1,2 0 0 1,7-7 407 0,-3 12 1 0,2 0-408 0,7-10 0 0,6 5 0-1,-2 1 0 1,-16 1 0 0,21-2 0 0,1 0 0 0,-19-5 1513 0,25 1-1513-1,-10 3 2513 1,23 12-2513 0,-9 13 1265 0,12-9-1265 0,0 9 407 0,0-26-407 0,0 10 0-1,0-34 0 1,0 18 0 0,-3 8 0 0,6-3-507 0,13 0 1 0,6 0 506-1,-5-1 0 1,1-1 0 0,3 2 0 0,2 0 0 0,11-5 0 0,-4 1 0-1,-8-17 0 1,10 17 0 0,3-1 0 0,-12 11 0 0,-1 1 0 0,0-8 0 0,0 2-120-1,19-19 120 1,-12-5 0 0,0 34 0 0,-1-22 0 0,1 9 0 0,0 1 0-1,-1 2 1006 1,1 1-1006 0,0 9 127 0,-1-9-127 0,-12 12 0 0,22 0 0-1,-31 1 0 1,31-1 0 0,-10-12 0 0,4 9 0 0,10-9 0 0,-14 12 0 0,1 13 0-1,0-9 0 1,12 9 0 0,-9 0 0 0,-4-10 0 0,-2 23 0 0,2-22 0-1,4 22 0 1,-3-10 0 0,-4 13 0 0,-21-13 0 0,21 10 0 0,-22-10 0-1,23 13 0 1,-23 0 0 0,35 0 0 0,-19 0 0 0,10 0 0 0,-17 0 0 0</inkml:trace>
    </iact:actionData>
  </iact:action>
  <iact:action type="add" startTime="58691">
    <iact:property name="dataType"/>
    <iact:actionData xml:id="d2">
      <inkml:trace xmlns:inkml="http://www.w3.org/2003/InkML" xml:id="stk2" contextRef="#ctx0" brushRef="#br0">13115 5898 24575 0,'16'48'0'9,"22"16"0"0,-19-58 0 0,23 45 0 0,-14-32 0 0,1 22 0 0,0-12 0 0,-13 0 0 0,9-1 0 0,-9 1 0 0,0-13 0 0,9 9 0 0,-22-22 0 0,23 10 0 0,-23 0 0 0,23 3 0 0,-11 0 0 0,1 9 0 0,-3-22 0 0,0 23 0 0,-10-23 0 0,10 22 0 0,-1-9 0 0,-8 0 0 0,21 10 0 0,-9 2 0 0,0 4 0 0,9-3 0 0,-9-4 0 0,13 4 0 0,-13 3 0 0,9 9 0 0,-9-12 0 0,13 12 0 0,-1-9 0 0,1 9 0 0,0-12 0 0,-1 12 0 0,14 16 0 0,-10-9 0 0,-5-15 0 0,0 1-515 0,4 23 515 0,24 4 0 0,-24 9 0 0,11-13 0 0,-1 0 0 0,-9-12 0 0,9 9-80 0,-12-22 80 0,12 22 0 0,-9-10 0 0,9 1 0 0,-12-4 0 0,0-12 0 0,-1-1 512 0,1 1-512 0,-13 0 83 0,9-1-83 0,-9-12 0 0,13-3 0 0,-13 0 0 0,9 3 0 0,-9-1 0 0,13 11 0 0,-1-23 0 0,1 22 0 0,12 17 0 0,-9-7 0 0,10 19 0 0,-1-13 0 0,-9 4 0 0,9-1 0 0,-12-2 0 0,-1-14 0 0,-12 1 0 0,10 0 0 0,-23-1 0 0,22 1 0 0,-9-13 0 0,0 9 0 0,10-9 0 0,-10 0 0 0,0 10 0 0,-4-23 0 0,1 22 0 0,3-22 0 0,0 23 0 0,-3-23 0 0,-1 22 0 0,-9-21 0 0,23 21 0 0,-23-22 0 0,23 23 0 0,-11-10 0 0,1-1 0 0,10-2 0 0,-23 0 0 0,10-10 0 0,-1 10 0 0,-8-13 0 0,8 0 0 0,-12 0 0 1</inkml:trace>
    </iact:actionData>
  </iact:action>
  <iact:action type="add" startTime="60426">
    <iact:property name="dataType"/>
    <iact:actionData xml:id="d3">
      <inkml:trace xmlns:inkml="http://www.w3.org/2003/InkML" xml:id="stk3" contextRef="#ctx0" brushRef="#br0">17697 5583 24575 0,'29'0'0'13,"-14"0"0"1,-2 0 0-1,0 0 0 1,-10 0 0-1,23 0 0 1,-23 0 0-1,22 0 0 1,-22 26 0-1,23-20 0 1,-10 32 0 0,12-22 0-1,-12 13 0 1,10-1 0-1,-10 1 0 1,12-13 0-1,-12 9 0 1,-3-9 0-1,0 0 0 1,-10-3 0 0,10-13 0-1,-1 13 0 1,-9-10 0-1,10 10 0 1,0-1 0-1,-10-8 0 1,10 8 0-1,-13 1 0 1,0-10 0-1,0 10 0 1,13 0 0 0,-10-10 0-1,9 10 0 1,-12-1 0-1,0-9 0 1,13 10 0-1,-10-13 0 1,10 13 0-1,-13-10 0 1,13 10 0 0,-10 0 0-1,10-10 0 1,-13 22 0-1,12-9 0 1,-8 13 0-1,21-13 0 1,-22 9 0-1,23-22 0 1,-23 23 0-1,10-23 0 1,-1 10 0 0,-8-1 0-1,8-9 0 1,-12 10 0-1,0 0 0 1,13-10 0-1,-10 10 0 1,10-13 0-1,-13 0 0 1,0 0 0 0</inkml:trace>
    </iact:actionData>
  </iact:action>
  <iact:action type="add" startTime="63541">
    <iact:property name="dataType"/>
    <iact:actionData xml:id="d4">
      <inkml:trace xmlns:inkml="http://www.w3.org/2003/InkML" xml:id="stk4" contextRef="#ctx0" brushRef="#br0">18842 10222 24575 0,'29'0'0'10,"0"0"0"0,12 0 0 1,4 0 0-1,12 0 0 1,0 0 0-1,-12 0 0 1,-4 0 0-1,13 0 0 1,-19 0 0-1,6 0 0 0,-2 0 0 1,-20 0 0-1,22 0 0 1,-25 0 0-1,9 0 0 1,-9 0 0-1,13 0 0 1,-13 0 0-1,9 0 0 0,-9 0 0 1,0 0 0-1,10 0 0 1,-10 12 0-1,-1-8 0 1,11 21 0-1,-10-22 0 1,12 10 0-1,-12-13 0 0,10 0 0 1,-23 13 0-1,22-10 0 1,-21 10 0-1,8-13 0 1,1 0 0-1,3 0 0 1,13 0 0-1,-1 12 0 0,1-8 0 1,12 8 0-1,-9-12 0 1,9 13 0-1,1-10 0 1,-10 10 0-1,9-13 0 1,-12 0 0-1,-13 0 0 1,9 0 0-1,-9 0 0 0,13 0 0 1,-1 0 0-1,1 13 0 1,25-10 0-1,-19 10 0 1,32-1 0-1,-23 4 0 1,1 0 0-1,-4-3 0 0,-12-13 0 1,-1 0 0-1,-12 0 0 1,10 0 0-1,-23 0 0 1,10 0 0-1,-1 0 0 1,-8 0 0-1,8 0 0 0,1 0 0 1,-10 0 0-1,10 0 0 1,0 0 0-1,-10 0 0 1,10 0 0-1,-1 0 0 1,-8 0 0-1,21 0 0 0,-22 0 0 1,10 0 0-1,0 0 0 1,-10 0 0-1,10 0 0 1,-13-13 0-1,12 10 0 1,-9-10 0-1,10 13 0 1</inkml:trace>
    </iact:actionData>
  </iact:action>
  <iact:action type="add" startTime="67500">
    <iact:property name="dataType"/>
    <iact:actionData xml:id="d5">
      <inkml:trace xmlns:inkml="http://www.w3.org/2003/InkML" xml:id="stk5" contextRef="#ctx0" brushRef="#br0">21878 5097 24575 0,'-29'0'0'13,"13"12"0"1,4-9 0 0,12 10 0 0,-13-13 0 0,-3 13 0-1,0-10 0 1,-9 23 0 0,9-23 0 0,0 22 0 0,-10-9 0 0,10 0 0-1,-12 9 0 1,12-21 0 0,-10 21 0 0,23-22 0 0,-10 10 0 0,1 0 0-1,9-10 0 1,-10 22 0 0,0-9 0 0,-3 0 0 0,0 10 0 0,-9-23 0-1,22 22 0 1,-23-22 0 0,23 23 0 0,-22-10 0 0,21 0 0-1,-8-4 0 1,-1-12 0 0,10 13 0 0,-10-10 0 0,0 10 0 0,10 0 0-1,-10-10 0 1,1 10 0 0,8-1 0 0,-8-8 0 0,-1 8 0 0,10 1 0-1,-10-10 0 1,0 23 0 0,10-23 0 0,-22 10 0 0,22-1 0 0,-10-9 0-1,13 10 0 1,-13 0 0 0,10-10 0 0,-10 10 0 0,13 0 0-1,-13-10 0 1,10 9 0 0,-9 1 0 0,12-10 0 0,-13 10 0 0,10-13 0-1,-10 0 0 1,13 13 0 0,0-10 0 0,0 10 0 0,0-13 0 0,0 12 0-1,-13-8 0 1,10 8 0 0,-10-12 0 0,13 0 0 0,0 0 0 0</inkml:trace>
    </iact:actionData>
  </iact:action>
  <iact:action type="add" startTime="69216">
    <iact:property name="dataType"/>
    <iact:actionData xml:id="d6">
      <inkml:trace xmlns:inkml="http://www.w3.org/2003/InkML" xml:id="stk6" contextRef="#ctx0" brushRef="#br0">21019 5526 24575 0,'0'16'0'18,"0"22"0"1,0-19 0-1,0 35 0 1,0-35 0 0,0 20 0-1,0-11 0 1,-13 17 0 0,10-13 0-1,-10 6 0 1,13-22 0 0,0 12 0-1,-13-12 0 1,10 10 0 0,-10-23 0-1,13 22 0 1,-12-22 0 0,9 23 0-1,-10-23 0 1,13 10 0 0,0 0 0-1,0-10 0 1,0 9 0 0,0-12 0-1,13 0 0 1,-10 0 0 0,9 0 0-1,1 0 0 1,-10 0 0-1,10-12 0 1,0 9 0 0,3-23 0-1,25 23 0 1,-9-23 0 0,22 23 0-1,-22-22 0 1,22 9 0 0,-10-13 0-1,-12 13 0 1,19-9 0 0,-32 22 0-1,23-23 0 1,-26 23 0 0,-4-10 0-1,1 13 0 1,-10 0 0 0,10 0 0-1,0 0 0 1,-10 0 0 0,10-12 0-1,-13 8 0 1,0-8 0 0</inkml:trace>
    </iact:actionData>
  </iact:action>
  <iact:action type="add" startTime="99250">
    <iact:property name="dataType"/>
    <iact:actionData xml:id="d7">
      <inkml:trace xmlns:inkml="http://www.w3.org/2003/InkML" xml:id="stk7" contextRef="#ctx0" brushRef="#br0">18155 5154 24575 0,'16'0'0'12,"-3"0"0"1,-13 13 0-1,12-10 0 1,-8 9 0-1,8-12 0 1,-12 0 0-1,0 0 0 1,0 13 0-1,0-10 0 1,0 10 0-1,0-13 0 1,13 0 0-1,-10 13 0 1,10-10 0-1,-13 10 0 1,0-13 0 0,0 0 0-1,0 12 0 1,13-8 0-1,-10 8 0 1,10-12 0-1,-13 0 0 1,12 13 0-1,-8-10 0 1,8 10 0-1,1 0 0 1,-10-10 0-1,10 10 0 1,0-1 0-1,-10-8 0 1,10 8 0 0,-13 1 0-1,12-10 0 1,-9 10 0-1,10-13 0 1,0 0 0-1,-10 13 0 1,10-10 0-1,0 9 0 1,-10-12 0-1,9 13 0 1,1-10 0-1,-10 10 0 1,10-13 0-1,-13 0 0 1,13 13 0 0,-10-10 0-1,10 10 0 1,-1-13 0-1,-8 12 0 1,8-8 0-1,1 8 0 1,-10-12 0-1,23 13 0 1,-23-10 0-1,10 10 0 1,-1 0 0-1,4-10 0 1,0 10 0-1,10-1 0 1,-10 4 0-1,-1 0 0 1,11 10 0 0,-10-23 0-1,12 22 0 1,1-9 0-1,0 13 0 1,-13-13 0-1,9 9 0 1,-9-22 0-1,13 23 0 1,-13-10 0-1,9 0 0 1,-22-4 0-1,10 1 0 1,0-10 0-1,-10 10 0 1,10 0 0 0,-1-10 0-1,-9 22 0 1,10-21 0-1,0 21 0 1,-10-22 0-1,10 23 0 1,0-23 0-1,-10 22 0 1,22-9 0-1,-22 0 0 1,10-3 0-1,-13-13 0 1,0 13 0-1,13-10 0 1,-10 9 0 0,10 1 0-1,-1 3 0 1,-8 0 0-1,21 9 0 1,-22-9 0-1,10 13 0 1,0-13 0-1,-10 9 0 1,22-22 0-1,-21 23 0 1,8-23 0-1,-12 10 0 1,0 0 0-1,0-10 0 1,0 9 0-1,13 1 0 1,-10-10 0 0,10 10 0-1,-13-13 0 1,0 13 0-1,13-10 0 1,-10 10 0-1,10-1 0 1,-13-8 0-1,12 8 0 1,-9 1 0-1,10-10 0 1,-13 10 0-1,0 0 0 1,13-10 0-1,-10 10 0 1,10-13 0 0,-13 12 0-1,0-8 0 1,13 8 0-1,-10 1 0 1,9-10 0-1,-12 10 0 1,0 0 0-1,13-10 0 1,-10 10 0-1,10-13 0 1,-13 12 0-1,0-9 0 1,0 10 0-1,0-13 0 1,0 0 0 0</inkml:trace>
    </iact:actionData>
  </iact:action>
  <iact:action type="add" startTime="102353">
    <iact:property name="dataType"/>
    <iact:actionData xml:id="d8">
      <inkml:trace xmlns:inkml="http://www.w3.org/2003/InkML" xml:id="stk8" contextRef="#ctx0" brushRef="#br0">19415 5984 24575 0,'0'29'0'13,"13"-13"0"0,-10 22 0 0,22-19 0 0,-9 35 0 0,0-35 0 0,10 32 0 0,-23-32 0 0,22 22 0 0,-21-12 0 0,8 0 0 0,1-1 0 0,-10 14 0 0,10-23 0 0,0 32 0 0,-10-19 0 0,22 12 0 0,-22-3 0 0,10 1 0 0,0-23 0 0,-10 19 0 0,10-22 0 0,-13 0 0 0,0-3 0 0,0-13 0 0,0 0 0 1</inkml:trace>
    </iact:actionData>
  </iact:action>
  <iact:action type="add" startTime="103186">
    <iact:property name="dataType"/>
    <iact:actionData xml:id="d9">
      <inkml:trace xmlns:inkml="http://www.w3.org/2003/InkML" xml:id="stk9" contextRef="#ctx0" brushRef="#br0">18785 6700 24575 0,'67'0'0'11,"-42"0"0"0,19-6 0 0,1-1 0 0,-10 4 0 1,35-22 0-1,0 21-705 0,-9-8 705 0,-20 5 0 1,1 1 0-1,18 3 0 0,-12-10 0 0,0 0 0 1,2 10 0-1,3-10 0 0,-1 1 0 0,-1 9 0 1,-3-10 0-1,0 0 0 0,12 10 0 0,10-10 0 1,-12 13 174-1,-14 0-174 0,-3-13 0 0,14 10 0 1,-20-9 0-1,31 12 0 0,-34 0 531 0,10 0-531 1,-14 0 0-1,14 0 0 0,-11 0 0 0,-2 0 0 1,-4-13 0-1,-21 10 0 0,21-10 0 0,-22 13 0 1,10 0 0-1,-13 0 0 0,0 0 0 0,0 0 0 1</inkml:trace>
    </iact:actionData>
  </iact:action>
  <iact:action type="add" startTime="133695">
    <iact:property name="dataType"/>
    <iact:actionData xml:id="d10">
      <inkml:trace xmlns:inkml="http://www.w3.org/2003/InkML" xml:id="stk10" contextRef="#ctx0" brushRef="#br0">12972 1432 24575 0,'0'28'0'13,"0"14"0"0,0 2 0 1,0 13 0-1,0 1 0 1,0-14 0-1,0-2 0 1,0-1 0-1,0-9 0 1,0 9 0-1,0-25 0 0,0 9 0 1,0-21 0-1,0 8 0 1,0 14 0-1,0-7 0 1,0 22 0-1,0-12 0 1,0 12 0-1,0-9 0 0,0 22 0 1,0-22 0-1,0 9 0 1,0-25 0-1,0 10 0 1,0-23 0-1,0 10 0 1,0-1 0-1,0-9 0 0,0 10 0 1,0 0 0-1,0-10 0 1,0 35 0-1,0-19 0 1,0 23 0-1,0-14 0 1,0 26 0-1,0-19 0 0,0 20 0 1,0-40 0-1,0 11 0 1,0-10 0-1,0 0 0 1,0-4 0-1,0-12 0 1,0 0 0-1,0 0 0 1</inkml:trace>
    </iact:actionData>
  </iact:action>
  <iact:action type="add" startTime="135288">
    <iact:property name="dataType"/>
    <iact:actionData xml:id="d11">
      <inkml:trace xmlns:inkml="http://www.w3.org/2003/InkML" xml:id="stk11" contextRef="#ctx0" brushRef="#br0">17811 945 24575 0,'0'28'0'13,"0"1"0"1,0 12 0 0,0-9 0 0,0 48 0 0,0-17 0 0,0 11 0-1,0 5 0 1,0-44 0 0,0 11 0 0,0 0 0 0,0-7 0 0,0 40 0-1,0-34 0 1,0-1 0 0,0-2 0 0,0-14 0 0,0 1 0 0,0-1 0-1,0 1 0 1,0-13 0 0,0 22 0 0,0-6 0 0,0 13 0 0,0 21 0-1,0-31 0 1,0 32 0 0,-12-22 0 0,9-14 0 0,-10 8 0 0,13-23 0-1,0-1 0 1,0 11 0 0,0-23 0 0,0 10 0 0,0-13 0 0,0 0 0 0</inkml:trace>
    </iact:actionData>
  </iact:action>
  <iact:action type="add" startTime="136809">
    <iact:property name="dataType"/>
    <iact:actionData xml:id="d12">
      <inkml:trace xmlns:inkml="http://www.w3.org/2003/InkML" xml:id="stk12" contextRef="#ctx0" brushRef="#br0">22451 9620 24575 0,'0'29'0'14,"0"12"0"1,0 4 0 0,0 25 0-1,0 3 0 1,0 0 0 0,0-3 0-1,0-25 0 1,0 22 0 0,0-32 0-1,0 19 0 1,0-26 0 0,0 1 0 0,0 12 0-1,0 4 0 1,0 12 0 0,0 0 0-1,0 13 0 1,0-9 0 0,0-4 0-1,0-3 0 1,0-22 0 0,0 22 0 0,0-22 0-1,0 9 0 1,0-12 0 0,0 0 0-1,0-14 0 1,0-2 0 0,0 0 0-1,0-10 0 1,0 10 0 0,0-13 0 0</inkml:trace>
    </iact:actionData>
  </iact:action>
</iact:actions>
</file>

<file path=ppt/media/image1.png>
</file>

<file path=ppt/media/image10.gif>
</file>

<file path=ppt/media/image11.gif>
</file>

<file path=ppt/media/image12.png>
</file>

<file path=ppt/media/image13.png>
</file>

<file path=ppt/media/image14.gif>
</file>

<file path=ppt/media/image15.gif>
</file>

<file path=ppt/media/image15.png>
</file>

<file path=ppt/media/image16.gif>
</file>

<file path=ppt/media/image17.gif>
</file>

<file path=ppt/media/image18.gif>
</file>

<file path=ppt/media/image19.gif>
</file>

<file path=ppt/media/image2.png>
</file>

<file path=ppt/media/image20.tiff>
</file>

<file path=ppt/media/image3.png>
</file>

<file path=ppt/media/image4.png>
</file>

<file path=ppt/media/image5.gif>
</file>

<file path=ppt/media/image6.png>
</file>

<file path=ppt/media/image7.png>
</file>

<file path=ppt/media/image8.gif>
</file>

<file path=ppt/media/image9.gif>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47700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8690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7217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Después de demostrar que </a:t>
            </a:r>
            <a:r>
              <a:rPr lang="es-ES" dirty="0" err="1"/>
              <a:t>Life</a:t>
            </a:r>
            <a:r>
              <a:rPr lang="es-ES" dirty="0"/>
              <a:t> es un sistema Turing completo, se </a:t>
            </a:r>
            <a:r>
              <a:rPr lang="es-ES" dirty="0" err="1"/>
              <a:t>discutio</a:t>
            </a:r>
            <a:r>
              <a:rPr lang="es-ES" dirty="0"/>
              <a:t> acerca de la no </a:t>
            </a:r>
            <a:r>
              <a:rPr lang="es-ES" dirty="0" err="1"/>
              <a:t>decibilidad</a:t>
            </a:r>
            <a:r>
              <a:rPr lang="es-ES" dirty="0"/>
              <a:t> de </a:t>
            </a:r>
            <a:r>
              <a:rPr lang="es-ES" dirty="0" err="1"/>
              <a:t>Life</a:t>
            </a:r>
            <a:r>
              <a:rPr lang="es-ES" dirty="0"/>
              <a:t>. La </a:t>
            </a:r>
            <a:r>
              <a:rPr lang="es-ES" dirty="0" err="1"/>
              <a:t>decibilidad</a:t>
            </a:r>
            <a:r>
              <a:rPr lang="es-ES" dirty="0"/>
              <a:t> es una propiedad de los sistemas formales que se da cuando, para cualquier problema del sistema, hay un método para derivar la respuesta al problema. Una extensión de este es el problema de la parada de Alan Turing, que es la disyuntiva de comprobar si un algoritmo va a parar o continuara corriendo para siempre. </a:t>
            </a:r>
          </a:p>
          <a:p>
            <a:pPr marL="0" lvl="0" indent="0" algn="l" rtl="0">
              <a:spcBef>
                <a:spcPts val="0"/>
              </a:spcBef>
              <a:spcAft>
                <a:spcPts val="0"/>
              </a:spcAft>
              <a:buNone/>
            </a:pPr>
            <a:endParaRPr lang="es-ES" dirty="0"/>
          </a:p>
          <a:p>
            <a:pPr marL="0" lvl="0" indent="0" algn="l" rtl="0">
              <a:spcBef>
                <a:spcPts val="0"/>
              </a:spcBef>
              <a:spcAft>
                <a:spcPts val="0"/>
              </a:spcAft>
              <a:buNone/>
            </a:pPr>
            <a:r>
              <a:rPr lang="es-ES" dirty="0"/>
              <a:t>La primera </a:t>
            </a:r>
            <a:r>
              <a:rPr lang="es-ES" dirty="0" err="1"/>
              <a:t>aproximacion</a:t>
            </a:r>
            <a:r>
              <a:rPr lang="es-ES" dirty="0"/>
              <a:t> para afirmar que </a:t>
            </a:r>
            <a:r>
              <a:rPr lang="es-ES" dirty="0" err="1"/>
              <a:t>Life</a:t>
            </a:r>
            <a:r>
              <a:rPr lang="es-ES" dirty="0"/>
              <a:t> es no </a:t>
            </a:r>
            <a:r>
              <a:rPr lang="es-ES" dirty="0" err="1"/>
              <a:t>decidible</a:t>
            </a:r>
            <a:r>
              <a:rPr lang="es-ES" dirty="0"/>
              <a:t> se basa en su condición de sistema Turing completo. Como se puede construir una Máquina de Turing, se puede procesar un problema en términos de esa máquina. Se demuestra entonces la no </a:t>
            </a:r>
            <a:r>
              <a:rPr lang="es-ES" dirty="0" err="1"/>
              <a:t>decibilidad</a:t>
            </a:r>
            <a:r>
              <a:rPr lang="es-ES" dirty="0"/>
              <a:t> a </a:t>
            </a:r>
            <a:r>
              <a:rPr lang="es-ES" dirty="0" err="1"/>
              <a:t>traves</a:t>
            </a:r>
            <a:r>
              <a:rPr lang="es-ES" dirty="0"/>
              <a:t> del problema de la parada. </a:t>
            </a:r>
          </a:p>
          <a:p>
            <a:pPr marL="0" lvl="0" indent="0" algn="l" rtl="0">
              <a:spcBef>
                <a:spcPts val="0"/>
              </a:spcBef>
              <a:spcAft>
                <a:spcPts val="0"/>
              </a:spcAft>
              <a:buNone/>
            </a:pPr>
            <a:endParaRPr lang="es-ES" dirty="0"/>
          </a:p>
          <a:p>
            <a:pPr marL="0" lvl="0" indent="0" algn="l" rtl="0">
              <a:spcBef>
                <a:spcPts val="0"/>
              </a:spcBef>
              <a:spcAft>
                <a:spcPts val="0"/>
              </a:spcAft>
              <a:buNone/>
            </a:pPr>
            <a:r>
              <a:rPr lang="es-ES" dirty="0"/>
              <a:t>La segunda </a:t>
            </a:r>
            <a:r>
              <a:rPr lang="es-ES" dirty="0" err="1"/>
              <a:t>aproximacion</a:t>
            </a:r>
            <a:r>
              <a:rPr lang="es-ES" dirty="0"/>
              <a:t> busca resolver esta duda a través de los Autómatas Celulares. Se han clasificado los autómatas celulares en cuatro tipos, incluyendo los tres primeros tipos aquellos que convergen a estados estables en todas sus transiciones. </a:t>
            </a:r>
            <a:r>
              <a:rPr lang="es-ES" dirty="0" err="1"/>
              <a:t>Life</a:t>
            </a:r>
            <a:r>
              <a:rPr lang="es-ES" dirty="0"/>
              <a:t> pertenece al cuarto tipo, uno pensando para los </a:t>
            </a:r>
            <a:r>
              <a:rPr lang="es-ES" dirty="0" err="1"/>
              <a:t>automatas</a:t>
            </a:r>
            <a:r>
              <a:rPr lang="es-ES" dirty="0"/>
              <a:t> celulares que emulan Máquinas de Turing. En esta </a:t>
            </a:r>
            <a:r>
              <a:rPr lang="es-ES" dirty="0" err="1"/>
              <a:t>categoria</a:t>
            </a:r>
            <a:r>
              <a:rPr lang="es-ES" dirty="0"/>
              <a:t>, todas las propiedades de los autómatas celulares son no </a:t>
            </a:r>
            <a:r>
              <a:rPr lang="es-ES" dirty="0" err="1"/>
              <a:t>decidibles</a:t>
            </a:r>
            <a:r>
              <a:rPr lang="es-ES" dirty="0"/>
              <a:t>, y por lo tanto, el </a:t>
            </a:r>
            <a:r>
              <a:rPr lang="es-ES" dirty="0" err="1"/>
              <a:t>automata</a:t>
            </a:r>
            <a:r>
              <a:rPr lang="es-ES" dirty="0"/>
              <a:t> en sí no lo es. </a:t>
            </a:r>
            <a:endParaRPr dirty="0"/>
          </a:p>
        </p:txBody>
      </p:sp>
    </p:spTree>
    <p:extLst>
      <p:ext uri="{BB962C8B-B14F-4D97-AF65-F5344CB8AC3E}">
        <p14:creationId xmlns:p14="http://schemas.microsoft.com/office/powerpoint/2010/main" val="33382025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49139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37753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De los tres </a:t>
            </a:r>
            <a:r>
              <a:rPr lang="es-ES" dirty="0" err="1"/>
              <a:t>lifelikes</a:t>
            </a:r>
            <a:r>
              <a:rPr lang="es-ES" dirty="0"/>
              <a:t> que hemos visto en la diapositiva anterior, vamos a ver el funcionamiento de dos de ellos. </a:t>
            </a:r>
          </a:p>
          <a:p>
            <a:pPr marL="0" lvl="0" indent="0" algn="l" rtl="0">
              <a:spcBef>
                <a:spcPts val="0"/>
              </a:spcBef>
              <a:spcAft>
                <a:spcPts val="0"/>
              </a:spcAft>
              <a:buNone/>
            </a:pPr>
            <a:endParaRPr lang="es-ES" dirty="0"/>
          </a:p>
          <a:p>
            <a:pPr marL="0" lvl="0" indent="0" algn="l" rtl="0">
              <a:spcBef>
                <a:spcPts val="0"/>
              </a:spcBef>
              <a:spcAft>
                <a:spcPts val="0"/>
              </a:spcAft>
              <a:buNone/>
            </a:pPr>
            <a:r>
              <a:rPr lang="es-ES" dirty="0"/>
              <a:t>En el </a:t>
            </a:r>
            <a:r>
              <a:rPr lang="es-ES" dirty="0" err="1"/>
              <a:t>gif</a:t>
            </a:r>
            <a:r>
              <a:rPr lang="es-ES" dirty="0"/>
              <a:t> de la izquierda tenemos </a:t>
            </a:r>
            <a:r>
              <a:rPr lang="es-ES" dirty="0" err="1"/>
              <a:t>Seeds</a:t>
            </a:r>
            <a:r>
              <a:rPr lang="es-ES" dirty="0"/>
              <a:t>, ese </a:t>
            </a:r>
            <a:r>
              <a:rPr lang="es-ES" dirty="0" err="1"/>
              <a:t>lifelike</a:t>
            </a:r>
            <a:r>
              <a:rPr lang="es-ES" dirty="0"/>
              <a:t> que hacia que todas las células muertas reviviesen, y en el que se pueden ver estos comportamientos similares a una explosión exponencial.</a:t>
            </a:r>
          </a:p>
          <a:p>
            <a:pPr marL="0" lvl="0" indent="0" algn="l" rtl="0">
              <a:spcBef>
                <a:spcPts val="0"/>
              </a:spcBef>
              <a:spcAft>
                <a:spcPts val="0"/>
              </a:spcAft>
              <a:buNone/>
            </a:pPr>
            <a:endParaRPr lang="es-ES" dirty="0"/>
          </a:p>
          <a:p>
            <a:pPr marL="0" lvl="0" indent="0" algn="l" rtl="0">
              <a:spcBef>
                <a:spcPts val="0"/>
              </a:spcBef>
              <a:spcAft>
                <a:spcPts val="0"/>
              </a:spcAft>
              <a:buNone/>
            </a:pPr>
            <a:r>
              <a:rPr lang="es-ES" dirty="0"/>
              <a:t>En el video tenemos un ejemplo de </a:t>
            </a:r>
            <a:r>
              <a:rPr lang="es-ES" dirty="0" err="1"/>
              <a:t>Replicator</a:t>
            </a:r>
            <a:r>
              <a:rPr lang="es-ES" dirty="0"/>
              <a:t>. Todos los patrones se reemplazan por copias, lo que </a:t>
            </a:r>
            <a:r>
              <a:rPr lang="es-ES" dirty="0" err="1"/>
              <a:t>tambien</a:t>
            </a:r>
            <a:r>
              <a:rPr lang="es-ES" dirty="0"/>
              <a:t> da lugar al comportamiento tan curioso que estamos viendo.</a:t>
            </a:r>
            <a:endParaRPr dirty="0"/>
          </a:p>
        </p:txBody>
      </p:sp>
    </p:spTree>
    <p:extLst>
      <p:ext uri="{BB962C8B-B14F-4D97-AF65-F5344CB8AC3E}">
        <p14:creationId xmlns:p14="http://schemas.microsoft.com/office/powerpoint/2010/main" val="24759951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60432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0007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2944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7009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69228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9271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fda085fb6_58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fda085fb6_58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6574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97000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81817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5800" b="1"/>
            </a:lvl1pPr>
            <a:lvl2pPr lvl="1">
              <a:spcBef>
                <a:spcPts val="0"/>
              </a:spcBef>
              <a:spcAft>
                <a:spcPts val="0"/>
              </a:spcAft>
              <a:buSzPts val="5800"/>
              <a:buNone/>
              <a:defRPr sz="5800" b="1"/>
            </a:lvl2pPr>
            <a:lvl3pPr lvl="2">
              <a:spcBef>
                <a:spcPts val="0"/>
              </a:spcBef>
              <a:spcAft>
                <a:spcPts val="0"/>
              </a:spcAft>
              <a:buSzPts val="5800"/>
              <a:buNone/>
              <a:defRPr sz="5800" b="1"/>
            </a:lvl3pPr>
            <a:lvl4pPr lvl="3">
              <a:spcBef>
                <a:spcPts val="0"/>
              </a:spcBef>
              <a:spcAft>
                <a:spcPts val="0"/>
              </a:spcAft>
              <a:buSzPts val="5800"/>
              <a:buNone/>
              <a:defRPr sz="5800" b="1"/>
            </a:lvl4pPr>
            <a:lvl5pPr lvl="4">
              <a:spcBef>
                <a:spcPts val="0"/>
              </a:spcBef>
              <a:spcAft>
                <a:spcPts val="0"/>
              </a:spcAft>
              <a:buSzPts val="5800"/>
              <a:buNone/>
              <a:defRPr sz="5800" b="1"/>
            </a:lvl5pPr>
            <a:lvl6pPr lvl="5">
              <a:spcBef>
                <a:spcPts val="0"/>
              </a:spcBef>
              <a:spcAft>
                <a:spcPts val="0"/>
              </a:spcAft>
              <a:buSzPts val="5800"/>
              <a:buNone/>
              <a:defRPr sz="5800" b="1"/>
            </a:lvl6pPr>
            <a:lvl7pPr lvl="6">
              <a:spcBef>
                <a:spcPts val="0"/>
              </a:spcBef>
              <a:spcAft>
                <a:spcPts val="0"/>
              </a:spcAft>
              <a:buSzPts val="5800"/>
              <a:buNone/>
              <a:defRPr sz="5800" b="1"/>
            </a:lvl7pPr>
            <a:lvl8pPr lvl="7">
              <a:spcBef>
                <a:spcPts val="0"/>
              </a:spcBef>
              <a:spcAft>
                <a:spcPts val="0"/>
              </a:spcAft>
              <a:buSzPts val="5800"/>
              <a:buNone/>
              <a:defRPr sz="5800" b="1"/>
            </a:lvl8pPr>
            <a:lvl9pPr lvl="8">
              <a:spcBef>
                <a:spcPts val="0"/>
              </a:spcBef>
              <a:spcAft>
                <a:spcPts val="0"/>
              </a:spcAft>
              <a:buSzPts val="5800"/>
              <a:buNone/>
              <a:defRPr sz="5800" b="1"/>
            </a:lvl9pPr>
          </a:lstStyle>
          <a:p>
            <a:endParaRPr/>
          </a:p>
        </p:txBody>
      </p:sp>
      <p:sp>
        <p:nvSpPr>
          <p:cNvPr id="11" name="Google Shape;11;p2"/>
          <p:cNvSpPr/>
          <p:nvPr/>
        </p:nvSpPr>
        <p:spPr>
          <a:xfrm>
            <a:off x="7337531" y="463007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0243" y="4182401"/>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3253" y="3333348"/>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71302" y="4923775"/>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86266" y="508134"/>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79460" y="2703980"/>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1540" y="643097"/>
            <a:ext cx="96300" cy="96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7235" y="1080863"/>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14019" y="3625322"/>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82858" y="4186761"/>
            <a:ext cx="144300" cy="1440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8313" y="1596559"/>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96483" y="226428"/>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7492" y="2000594"/>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25273" y="387880"/>
            <a:ext cx="57600" cy="57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014029" y="4567546"/>
            <a:ext cx="192600" cy="192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3"/>
          <p:cNvSpPr txBox="1">
            <a:spLocks noGrp="1"/>
          </p:cNvSpPr>
          <p:nvPr>
            <p:ph type="ctrTitle"/>
          </p:nvPr>
        </p:nvSpPr>
        <p:spPr>
          <a:xfrm>
            <a:off x="1546025" y="1754794"/>
            <a:ext cx="58326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4400" b="1"/>
            </a:lvl1pPr>
            <a:lvl2pPr lvl="1" rtl="0">
              <a:spcBef>
                <a:spcPts val="0"/>
              </a:spcBef>
              <a:spcAft>
                <a:spcPts val="0"/>
              </a:spcAft>
              <a:buSzPts val="4400"/>
              <a:buNone/>
              <a:defRPr sz="4400" b="1"/>
            </a:lvl2pPr>
            <a:lvl3pPr lvl="2" rtl="0">
              <a:spcBef>
                <a:spcPts val="0"/>
              </a:spcBef>
              <a:spcAft>
                <a:spcPts val="0"/>
              </a:spcAft>
              <a:buSzPts val="4400"/>
              <a:buNone/>
              <a:defRPr sz="4400" b="1"/>
            </a:lvl3pPr>
            <a:lvl4pPr lvl="3" rtl="0">
              <a:spcBef>
                <a:spcPts val="0"/>
              </a:spcBef>
              <a:spcAft>
                <a:spcPts val="0"/>
              </a:spcAft>
              <a:buSzPts val="4400"/>
              <a:buNone/>
              <a:defRPr sz="4400" b="1"/>
            </a:lvl4pPr>
            <a:lvl5pPr lvl="4" rtl="0">
              <a:spcBef>
                <a:spcPts val="0"/>
              </a:spcBef>
              <a:spcAft>
                <a:spcPts val="0"/>
              </a:spcAft>
              <a:buSzPts val="4400"/>
              <a:buNone/>
              <a:defRPr sz="4400" b="1"/>
            </a:lvl5pPr>
            <a:lvl6pPr lvl="5" rtl="0">
              <a:spcBef>
                <a:spcPts val="0"/>
              </a:spcBef>
              <a:spcAft>
                <a:spcPts val="0"/>
              </a:spcAft>
              <a:buSzPts val="4400"/>
              <a:buNone/>
              <a:defRPr sz="4400" b="1"/>
            </a:lvl6pPr>
            <a:lvl7pPr lvl="6" rtl="0">
              <a:spcBef>
                <a:spcPts val="0"/>
              </a:spcBef>
              <a:spcAft>
                <a:spcPts val="0"/>
              </a:spcAft>
              <a:buSzPts val="4400"/>
              <a:buNone/>
              <a:defRPr sz="4400" b="1"/>
            </a:lvl7pPr>
            <a:lvl8pPr lvl="7" rtl="0">
              <a:spcBef>
                <a:spcPts val="0"/>
              </a:spcBef>
              <a:spcAft>
                <a:spcPts val="0"/>
              </a:spcAft>
              <a:buSzPts val="4400"/>
              <a:buNone/>
              <a:defRPr sz="4400" b="1"/>
            </a:lvl8pPr>
            <a:lvl9pPr lvl="8" rtl="0">
              <a:spcBef>
                <a:spcPts val="0"/>
              </a:spcBef>
              <a:spcAft>
                <a:spcPts val="0"/>
              </a:spcAft>
              <a:buSzPts val="4400"/>
              <a:buNone/>
              <a:defRPr sz="4400" b="1"/>
            </a:lvl9pPr>
          </a:lstStyle>
          <a:p>
            <a:endParaRPr/>
          </a:p>
        </p:txBody>
      </p:sp>
      <p:sp>
        <p:nvSpPr>
          <p:cNvPr id="28" name="Google Shape;28;p3"/>
          <p:cNvSpPr txBox="1">
            <a:spLocks noGrp="1"/>
          </p:cNvSpPr>
          <p:nvPr>
            <p:ph type="subTitle" idx="1"/>
          </p:nvPr>
        </p:nvSpPr>
        <p:spPr>
          <a:xfrm>
            <a:off x="1546025" y="3011511"/>
            <a:ext cx="58326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2" name="Google Shape;42;p5"/>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43" name="Google Shape;43;p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51" name="Google Shape;51;p7"/>
          <p:cNvSpPr txBox="1">
            <a:spLocks noGrp="1"/>
          </p:cNvSpPr>
          <p:nvPr>
            <p:ph type="body" idx="1"/>
          </p:nvPr>
        </p:nvSpPr>
        <p:spPr>
          <a:xfrm>
            <a:off x="786150"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2" name="Google Shape;52;p7"/>
          <p:cNvSpPr txBox="1">
            <a:spLocks noGrp="1"/>
          </p:cNvSpPr>
          <p:nvPr>
            <p:ph type="body" idx="2"/>
          </p:nvPr>
        </p:nvSpPr>
        <p:spPr>
          <a:xfrm>
            <a:off x="3329992"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3" name="Google Shape;53;p7"/>
          <p:cNvSpPr txBox="1">
            <a:spLocks noGrp="1"/>
          </p:cNvSpPr>
          <p:nvPr>
            <p:ph type="body" idx="3"/>
          </p:nvPr>
        </p:nvSpPr>
        <p:spPr>
          <a:xfrm>
            <a:off x="5873834" y="1200150"/>
            <a:ext cx="2419800" cy="37257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54" name="Google Shape;54;p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7" name="Google Shape;57;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9">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6150" y="308120"/>
            <a:ext cx="7571700" cy="7026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786150" y="1261700"/>
            <a:ext cx="7571700" cy="35736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043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b="1">
                <a:solidFill>
                  <a:schemeClr val="accent1"/>
                </a:solidFill>
                <a:latin typeface="Source Sans Pro"/>
                <a:ea typeface="Source Sans Pro"/>
                <a:cs typeface="Source Sans Pro"/>
                <a:sym typeface="Source Sans Pro"/>
              </a:defRPr>
            </a:lvl1pPr>
            <a:lvl2pPr lvl="1" algn="r">
              <a:buNone/>
              <a:defRPr sz="1300" b="1">
                <a:solidFill>
                  <a:schemeClr val="accent1"/>
                </a:solidFill>
                <a:latin typeface="Source Sans Pro"/>
                <a:ea typeface="Source Sans Pro"/>
                <a:cs typeface="Source Sans Pro"/>
                <a:sym typeface="Source Sans Pro"/>
              </a:defRPr>
            </a:lvl2pPr>
            <a:lvl3pPr lvl="2" algn="r">
              <a:buNone/>
              <a:defRPr sz="1300" b="1">
                <a:solidFill>
                  <a:schemeClr val="accent1"/>
                </a:solidFill>
                <a:latin typeface="Source Sans Pro"/>
                <a:ea typeface="Source Sans Pro"/>
                <a:cs typeface="Source Sans Pro"/>
                <a:sym typeface="Source Sans Pro"/>
              </a:defRPr>
            </a:lvl3pPr>
            <a:lvl4pPr lvl="3" algn="r">
              <a:buNone/>
              <a:defRPr sz="1300" b="1">
                <a:solidFill>
                  <a:schemeClr val="accent1"/>
                </a:solidFill>
                <a:latin typeface="Source Sans Pro"/>
                <a:ea typeface="Source Sans Pro"/>
                <a:cs typeface="Source Sans Pro"/>
                <a:sym typeface="Source Sans Pro"/>
              </a:defRPr>
            </a:lvl4pPr>
            <a:lvl5pPr lvl="4" algn="r">
              <a:buNone/>
              <a:defRPr sz="1300" b="1">
                <a:solidFill>
                  <a:schemeClr val="accent1"/>
                </a:solidFill>
                <a:latin typeface="Source Sans Pro"/>
                <a:ea typeface="Source Sans Pro"/>
                <a:cs typeface="Source Sans Pro"/>
                <a:sym typeface="Source Sans Pro"/>
              </a:defRPr>
            </a:lvl5pPr>
            <a:lvl6pPr lvl="5" algn="r">
              <a:buNone/>
              <a:defRPr sz="1300" b="1">
                <a:solidFill>
                  <a:schemeClr val="accent1"/>
                </a:solidFill>
                <a:latin typeface="Source Sans Pro"/>
                <a:ea typeface="Source Sans Pro"/>
                <a:cs typeface="Source Sans Pro"/>
                <a:sym typeface="Source Sans Pro"/>
              </a:defRPr>
            </a:lvl6pPr>
            <a:lvl7pPr lvl="6" algn="r">
              <a:buNone/>
              <a:defRPr sz="1300" b="1">
                <a:solidFill>
                  <a:schemeClr val="accent1"/>
                </a:solidFill>
                <a:latin typeface="Source Sans Pro"/>
                <a:ea typeface="Source Sans Pro"/>
                <a:cs typeface="Source Sans Pro"/>
                <a:sym typeface="Source Sans Pro"/>
              </a:defRPr>
            </a:lvl7pPr>
            <a:lvl8pPr lvl="7" algn="r">
              <a:buNone/>
              <a:defRPr sz="1300" b="1">
                <a:solidFill>
                  <a:schemeClr val="accent1"/>
                </a:solidFill>
                <a:latin typeface="Source Sans Pro"/>
                <a:ea typeface="Source Sans Pro"/>
                <a:cs typeface="Source Sans Pro"/>
                <a:sym typeface="Source Sans Pro"/>
              </a:defRPr>
            </a:lvl8pPr>
            <a:lvl9pPr lvl="8" algn="r">
              <a:buNone/>
              <a:defRPr sz="1300" b="1">
                <a:solidFill>
                  <a:schemeClr val="accent1"/>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‹Nº›</a:t>
            </a:fld>
            <a:endParaRPr>
              <a:latin typeface="Roboto Slab"/>
              <a:ea typeface="Roboto Slab"/>
              <a:cs typeface="Roboto Slab"/>
              <a:sym typeface="Roboto Slab"/>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6"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15.gif"/><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16.gif"/><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17.gi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9.gif"/><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4.png"/><Relationship Id="rId5" Type="http://schemas.openxmlformats.org/officeDocument/2006/relationships/image" Target="../media/image18.gif"/><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0.tiff"/><Relationship Id="rId5" Type="http://schemas.openxmlformats.org/officeDocument/2006/relationships/hyperlink" Target="https://github.com/ignacioct/GameOfLife" TargetMode="External"/><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5.gi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9.gif"/><Relationship Id="rId3" Type="http://schemas.openxmlformats.org/officeDocument/2006/relationships/slideLayout" Target="../slideLayouts/slideLayout5.xml"/><Relationship Id="rId7" Type="http://schemas.openxmlformats.org/officeDocument/2006/relationships/image" Target="../media/image8.gif"/><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11" Type="http://schemas.openxmlformats.org/officeDocument/2006/relationships/image" Target="../media/image4.png"/><Relationship Id="rId5" Type="http://schemas.openxmlformats.org/officeDocument/2006/relationships/image" Target="../media/image6.png"/><Relationship Id="rId10" Type="http://schemas.openxmlformats.org/officeDocument/2006/relationships/image" Target="../media/image11.gif"/><Relationship Id="rId4" Type="http://schemas.openxmlformats.org/officeDocument/2006/relationships/notesSlide" Target="../notesSlides/notesSlide5.xml"/><Relationship Id="rId9" Type="http://schemas.openxmlformats.org/officeDocument/2006/relationships/image" Target="../media/image10.gif"/></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5.xml"/><Relationship Id="rId7" Type="http://schemas.openxmlformats.org/officeDocument/2006/relationships/image" Target="../media/image15.png"/><Relationship Id="rId2" Type="http://schemas.openxmlformats.org/officeDocument/2006/relationships/audio" Target="../media/media8.m4a"/><Relationship Id="rId1" Type="http://schemas.microsoft.com/office/2007/relationships/media" Target="../media/media8.m4a"/><Relationship Id="rId6" Type="http://schemas.microsoft.com/office/2011/relationships/inkAction" Target="../ink/inkAction1.xml"/><Relationship Id="rId5" Type="http://schemas.openxmlformats.org/officeDocument/2006/relationships/image" Target="../media/image14.gi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2"/>
          <p:cNvSpPr txBox="1">
            <a:spLocks noGrp="1"/>
          </p:cNvSpPr>
          <p:nvPr>
            <p:ph type="ctrTitle"/>
          </p:nvPr>
        </p:nvSpPr>
        <p:spPr>
          <a:xfrm>
            <a:off x="1700185" y="1991850"/>
            <a:ext cx="58074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El </a:t>
            </a:r>
            <a:r>
              <a:rPr lang="en" dirty="0" err="1"/>
              <a:t>juego</a:t>
            </a:r>
            <a:r>
              <a:rPr lang="en" dirty="0"/>
              <a:t> de la </a:t>
            </a:r>
            <a:r>
              <a:rPr lang="en" dirty="0" err="1"/>
              <a:t>vida</a:t>
            </a:r>
            <a:endParaRPr dirty="0"/>
          </a:p>
        </p:txBody>
      </p:sp>
      <p:sp>
        <p:nvSpPr>
          <p:cNvPr id="2" name="CuadroTexto 1">
            <a:extLst>
              <a:ext uri="{FF2B5EF4-FFF2-40B4-BE49-F238E27FC236}">
                <a16:creationId xmlns:a16="http://schemas.microsoft.com/office/drawing/2014/main" id="{4CE70E5F-0CDF-444D-95DB-87B7F055F7AE}"/>
              </a:ext>
            </a:extLst>
          </p:cNvPr>
          <p:cNvSpPr txBox="1"/>
          <p:nvPr/>
        </p:nvSpPr>
        <p:spPr>
          <a:xfrm>
            <a:off x="1700185" y="4293389"/>
            <a:ext cx="1694695" cy="253916"/>
          </a:xfrm>
          <a:prstGeom prst="rect">
            <a:avLst/>
          </a:prstGeom>
          <a:noFill/>
        </p:spPr>
        <p:txBody>
          <a:bodyPr wrap="none" rtlCol="0">
            <a:spAutoFit/>
          </a:bodyPr>
          <a:lstStyle/>
          <a:p>
            <a:r>
              <a:rPr lang="es-ES" sz="1050" dirty="0"/>
              <a:t>Ignacio Talavera Cepeda</a:t>
            </a:r>
          </a:p>
        </p:txBody>
      </p:sp>
      <p:pic>
        <p:nvPicPr>
          <p:cNvPr id="12" name="Audio 11">
            <a:hlinkClick r:id="" action="ppaction://media"/>
            <a:extLst>
              <a:ext uri="{FF2B5EF4-FFF2-40B4-BE49-F238E27FC236}">
                <a16:creationId xmlns:a16="http://schemas.microsoft.com/office/drawing/2014/main" id="{CCDED324-FC9F-6646-8C84-132B80330C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p:transition advTm="12921">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026" name="Picture 2">
            <a:extLst>
              <a:ext uri="{FF2B5EF4-FFF2-40B4-BE49-F238E27FC236}">
                <a16:creationId xmlns:a16="http://schemas.microsoft.com/office/drawing/2014/main" id="{AD5AD1FD-8EE7-D341-BB87-0D4BA9AD6AC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5400000">
            <a:off x="3764751" y="-860754"/>
            <a:ext cx="1778063" cy="7501203"/>
          </a:xfrm>
          <a:prstGeom prst="rect">
            <a:avLst/>
          </a:prstGeom>
          <a:noFill/>
          <a:extLst>
            <a:ext uri="{909E8E84-426E-40DD-AFC4-6F175D3DCCD1}">
              <a14:hiddenFill xmlns:a14="http://schemas.microsoft.com/office/drawing/2010/main">
                <a:solidFill>
                  <a:srgbClr val="FFFFFF"/>
                </a:solidFill>
              </a14:hiddenFill>
            </a:ext>
          </a:extLst>
        </p:spPr>
      </p:pic>
      <p:sp>
        <p:nvSpPr>
          <p:cNvPr id="161" name="Google Shape;161;p22"/>
          <p:cNvSpPr/>
          <p:nvPr/>
        </p:nvSpPr>
        <p:spPr>
          <a:xfrm>
            <a:off x="387175" y="327675"/>
            <a:ext cx="2572500" cy="2496900"/>
          </a:xfrm>
          <a:prstGeom prst="ellipse">
            <a:avLst/>
          </a:prstGeom>
          <a:noFill/>
          <a:ln w="9525" cap="flat" cmpd="sng">
            <a:solidFill>
              <a:srgbClr val="ECEFF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accent1"/>
                </a:solidFill>
                <a:latin typeface="Roboto Slab"/>
                <a:ea typeface="Roboto Slab"/>
                <a:cs typeface="Roboto Slab"/>
                <a:sym typeface="Roboto Slab"/>
              </a:rPr>
              <a:t>Escala 1/32</a:t>
            </a:r>
            <a:endParaRPr sz="1800" b="1" dirty="0">
              <a:solidFill>
                <a:schemeClr val="accent1"/>
              </a:solidFill>
              <a:latin typeface="Roboto Slab"/>
              <a:ea typeface="Roboto Slab"/>
              <a:cs typeface="Roboto Slab"/>
              <a:sym typeface="Roboto Slab"/>
            </a:endParaRPr>
          </a:p>
          <a:p>
            <a:pPr marL="0" lvl="0" indent="0" algn="ctr" rtl="0">
              <a:spcBef>
                <a:spcPts val="0"/>
              </a:spcBef>
              <a:spcAft>
                <a:spcPts val="0"/>
              </a:spcAft>
              <a:buNone/>
            </a:pPr>
            <a:r>
              <a:rPr lang="en" sz="1800" dirty="0">
                <a:solidFill>
                  <a:srgbClr val="FFFFFF"/>
                </a:solidFill>
                <a:latin typeface="Source Sans Pro"/>
                <a:ea typeface="Source Sans Pro"/>
                <a:cs typeface="Source Sans Pro"/>
                <a:sym typeface="Source Sans Pro"/>
              </a:rPr>
              <a:t>Use big image.</a:t>
            </a:r>
            <a:endParaRPr sz="1800" dirty="0">
              <a:solidFill>
                <a:srgbClr val="FFFFFF"/>
              </a:solidFill>
              <a:latin typeface="Roboto Slab"/>
              <a:ea typeface="Roboto Slab"/>
              <a:cs typeface="Roboto Slab"/>
              <a:sym typeface="Roboto Slab"/>
            </a:endParaRPr>
          </a:p>
        </p:txBody>
      </p:sp>
      <p:sp>
        <p:nvSpPr>
          <p:cNvPr id="162" name="Google Shape;162;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pic>
        <p:nvPicPr>
          <p:cNvPr id="10" name="Audio 9">
            <a:hlinkClick r:id="" action="ppaction://media"/>
            <a:extLst>
              <a:ext uri="{FF2B5EF4-FFF2-40B4-BE49-F238E27FC236}">
                <a16:creationId xmlns:a16="http://schemas.microsoft.com/office/drawing/2014/main" id="{7D2F408D-41F5-1349-ADD0-7CD0858468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2220438095"/>
      </p:ext>
    </p:extLst>
  </p:cSld>
  <p:clrMapOvr>
    <a:masterClrMapping/>
  </p:clrMapOvr>
  <p:transition advTm="82483">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2"/>
          <p:cNvSpPr/>
          <p:nvPr/>
        </p:nvSpPr>
        <p:spPr>
          <a:xfrm>
            <a:off x="387175" y="327675"/>
            <a:ext cx="2572500" cy="2496900"/>
          </a:xfrm>
          <a:prstGeom prst="ellipse">
            <a:avLst/>
          </a:prstGeom>
          <a:noFill/>
          <a:ln w="9525" cap="flat" cmpd="sng">
            <a:solidFill>
              <a:srgbClr val="ECEFF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accent1"/>
                </a:solidFill>
                <a:latin typeface="Roboto Slab"/>
                <a:ea typeface="Roboto Slab"/>
                <a:cs typeface="Roboto Slab"/>
                <a:sym typeface="Roboto Slab"/>
              </a:rPr>
              <a:t>MT en vivo</a:t>
            </a:r>
            <a:endParaRPr sz="1800" b="1" dirty="0">
              <a:solidFill>
                <a:schemeClr val="accent1"/>
              </a:solidFill>
              <a:latin typeface="Roboto Slab"/>
              <a:ea typeface="Roboto Slab"/>
              <a:cs typeface="Roboto Slab"/>
              <a:sym typeface="Roboto Slab"/>
            </a:endParaRPr>
          </a:p>
          <a:p>
            <a:pPr marL="0" lvl="0" indent="0" algn="ctr" rtl="0">
              <a:spcBef>
                <a:spcPts val="0"/>
              </a:spcBef>
              <a:spcAft>
                <a:spcPts val="0"/>
              </a:spcAft>
              <a:buNone/>
            </a:pPr>
            <a:r>
              <a:rPr lang="en" sz="1800" dirty="0">
                <a:solidFill>
                  <a:srgbClr val="FFFFFF"/>
                </a:solidFill>
                <a:latin typeface="Source Sans Pro"/>
                <a:ea typeface="Source Sans Pro"/>
                <a:cs typeface="Source Sans Pro"/>
                <a:sym typeface="Source Sans Pro"/>
              </a:rPr>
              <a:t>Use big image.</a:t>
            </a:r>
            <a:endParaRPr sz="1800" dirty="0">
              <a:solidFill>
                <a:srgbClr val="FFFFFF"/>
              </a:solidFill>
              <a:latin typeface="Roboto Slab"/>
              <a:ea typeface="Roboto Slab"/>
              <a:cs typeface="Roboto Slab"/>
              <a:sym typeface="Roboto Slab"/>
            </a:endParaRPr>
          </a:p>
        </p:txBody>
      </p:sp>
      <p:sp>
        <p:nvSpPr>
          <p:cNvPr id="162" name="Google Shape;162;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pic>
        <p:nvPicPr>
          <p:cNvPr id="11" name="Imagen 10" descr="Diagrama&#10;&#10;Descripción generada automáticamente">
            <a:extLst>
              <a:ext uri="{FF2B5EF4-FFF2-40B4-BE49-F238E27FC236}">
                <a16:creationId xmlns:a16="http://schemas.microsoft.com/office/drawing/2014/main" id="{AB39690E-4444-F548-9422-AD4FEAE76790}"/>
              </a:ext>
            </a:extLst>
          </p:cNvPr>
          <p:cNvPicPr>
            <a:picLocks noChangeAspect="1"/>
          </p:cNvPicPr>
          <p:nvPr/>
        </p:nvPicPr>
        <p:blipFill>
          <a:blip r:embed="rId5"/>
          <a:stretch>
            <a:fillRect/>
          </a:stretch>
        </p:blipFill>
        <p:spPr>
          <a:xfrm>
            <a:off x="1737101" y="1810252"/>
            <a:ext cx="5669797" cy="3175086"/>
          </a:xfrm>
          <a:prstGeom prst="rect">
            <a:avLst/>
          </a:prstGeom>
        </p:spPr>
      </p:pic>
      <p:pic>
        <p:nvPicPr>
          <p:cNvPr id="13" name="Audio 12">
            <a:hlinkClick r:id="" action="ppaction://media"/>
            <a:extLst>
              <a:ext uri="{FF2B5EF4-FFF2-40B4-BE49-F238E27FC236}">
                <a16:creationId xmlns:a16="http://schemas.microsoft.com/office/drawing/2014/main" id="{E1552484-31D9-8946-A386-083547A8DB8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1655294513"/>
      </p:ext>
    </p:extLst>
  </p:cSld>
  <p:clrMapOvr>
    <a:masterClrMapping/>
  </p:clrMapOvr>
  <p:transition advTm="42560">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2"/>
          <p:cNvSpPr/>
          <p:nvPr/>
        </p:nvSpPr>
        <p:spPr>
          <a:xfrm>
            <a:off x="387175" y="327675"/>
            <a:ext cx="2572500" cy="2496900"/>
          </a:xfrm>
          <a:prstGeom prst="ellipse">
            <a:avLst/>
          </a:prstGeom>
          <a:noFill/>
          <a:ln w="9525" cap="flat" cmpd="sng">
            <a:solidFill>
              <a:srgbClr val="ECEFF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accent1"/>
                </a:solidFill>
                <a:latin typeface="Roboto Slab"/>
                <a:ea typeface="Roboto Slab"/>
                <a:cs typeface="Roboto Slab"/>
                <a:sym typeface="Roboto Slab"/>
              </a:rPr>
              <a:t>Ordenador en vivo</a:t>
            </a:r>
            <a:endParaRPr sz="1800" b="1" dirty="0">
              <a:solidFill>
                <a:schemeClr val="accent1"/>
              </a:solidFill>
              <a:latin typeface="Roboto Slab"/>
              <a:ea typeface="Roboto Slab"/>
              <a:cs typeface="Roboto Slab"/>
              <a:sym typeface="Roboto Slab"/>
            </a:endParaRPr>
          </a:p>
          <a:p>
            <a:pPr marL="0" lvl="0" indent="0" algn="ctr" rtl="0">
              <a:spcBef>
                <a:spcPts val="0"/>
              </a:spcBef>
              <a:spcAft>
                <a:spcPts val="0"/>
              </a:spcAft>
              <a:buNone/>
            </a:pPr>
            <a:r>
              <a:rPr lang="en" sz="1800" dirty="0">
                <a:solidFill>
                  <a:srgbClr val="FFFFFF"/>
                </a:solidFill>
                <a:latin typeface="Source Sans Pro"/>
                <a:ea typeface="Source Sans Pro"/>
                <a:cs typeface="Source Sans Pro"/>
                <a:sym typeface="Source Sans Pro"/>
              </a:rPr>
              <a:t>Use big image.</a:t>
            </a:r>
            <a:endParaRPr sz="1800" dirty="0">
              <a:solidFill>
                <a:srgbClr val="FFFFFF"/>
              </a:solidFill>
              <a:latin typeface="Roboto Slab"/>
              <a:ea typeface="Roboto Slab"/>
              <a:cs typeface="Roboto Slab"/>
              <a:sym typeface="Roboto Slab"/>
            </a:endParaRPr>
          </a:p>
        </p:txBody>
      </p:sp>
      <p:sp>
        <p:nvSpPr>
          <p:cNvPr id="162" name="Google Shape;162;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pic>
        <p:nvPicPr>
          <p:cNvPr id="7" name="Imagen 6">
            <a:extLst>
              <a:ext uri="{FF2B5EF4-FFF2-40B4-BE49-F238E27FC236}">
                <a16:creationId xmlns:a16="http://schemas.microsoft.com/office/drawing/2014/main" id="{349968C4-E8D8-E543-A02E-27C56CCF0D9E}"/>
              </a:ext>
            </a:extLst>
          </p:cNvPr>
          <p:cNvPicPr>
            <a:picLocks noChangeAspect="1"/>
          </p:cNvPicPr>
          <p:nvPr/>
        </p:nvPicPr>
        <p:blipFill>
          <a:blip r:embed="rId5"/>
          <a:stretch>
            <a:fillRect/>
          </a:stretch>
        </p:blipFill>
        <p:spPr>
          <a:xfrm>
            <a:off x="1961827" y="1892431"/>
            <a:ext cx="5220346" cy="2923394"/>
          </a:xfrm>
          <a:prstGeom prst="rect">
            <a:avLst/>
          </a:prstGeom>
        </p:spPr>
      </p:pic>
      <p:pic>
        <p:nvPicPr>
          <p:cNvPr id="8" name="Audio 7">
            <a:hlinkClick r:id="" action="ppaction://media"/>
            <a:extLst>
              <a:ext uri="{FF2B5EF4-FFF2-40B4-BE49-F238E27FC236}">
                <a16:creationId xmlns:a16="http://schemas.microsoft.com/office/drawing/2014/main" id="{FF4D28AC-7A42-2843-BF19-5F96E550043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626717009"/>
      </p:ext>
    </p:extLst>
  </p:cSld>
  <p:clrMapOvr>
    <a:masterClrMapping/>
  </p:clrMapOvr>
  <p:transition advTm="37081">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9"/>
          <p:cNvSpPr txBox="1">
            <a:spLocks noGrp="1"/>
          </p:cNvSpPr>
          <p:nvPr>
            <p:ph type="body" idx="1"/>
          </p:nvPr>
        </p:nvSpPr>
        <p:spPr>
          <a:xfrm>
            <a:off x="786136" y="1200150"/>
            <a:ext cx="3478045" cy="3725700"/>
          </a:xfrm>
          <a:prstGeom prst="rect">
            <a:avLst/>
          </a:prstGeom>
        </p:spPr>
        <p:txBody>
          <a:bodyPr spcFirstLastPara="1" wrap="square" lIns="91425" tIns="91425" rIns="91425" bIns="91425" anchor="t" anchorCtr="0">
            <a:noAutofit/>
          </a:bodyPr>
          <a:lstStyle/>
          <a:p>
            <a:pPr marL="0" lvl="0" indent="0" algn="just" rtl="0">
              <a:spcBef>
                <a:spcPts val="600"/>
              </a:spcBef>
              <a:spcAft>
                <a:spcPts val="0"/>
              </a:spcAft>
              <a:buNone/>
            </a:pPr>
            <a:r>
              <a:rPr lang="es-ES" b="1" dirty="0"/>
              <a:t>A través de las Máquinas de Turing</a:t>
            </a:r>
            <a:endParaRPr b="1" dirty="0"/>
          </a:p>
          <a:p>
            <a:pPr marL="0" lvl="0" indent="0" algn="just" rtl="0">
              <a:spcBef>
                <a:spcPts val="600"/>
              </a:spcBef>
              <a:spcAft>
                <a:spcPts val="0"/>
              </a:spcAft>
              <a:buNone/>
            </a:pPr>
            <a:r>
              <a:rPr lang="en" dirty="0"/>
              <a:t>Al ser </a:t>
            </a:r>
            <a:r>
              <a:rPr lang="en" i="1" dirty="0"/>
              <a:t>Life</a:t>
            </a:r>
            <a:r>
              <a:rPr lang="en" dirty="0"/>
              <a:t> Turing </a:t>
            </a:r>
            <a:r>
              <a:rPr lang="en" dirty="0" err="1"/>
              <a:t>complet</a:t>
            </a:r>
            <a:r>
              <a:rPr lang="es-ES" dirty="0"/>
              <a:t>o, y con el problema de la parada, se demuestra la no-</a:t>
            </a:r>
            <a:r>
              <a:rPr lang="es-ES" dirty="0" err="1"/>
              <a:t>decibilidad</a:t>
            </a:r>
            <a:r>
              <a:rPr lang="es-ES" dirty="0"/>
              <a:t> igual que con una MT.</a:t>
            </a:r>
            <a:endParaRPr dirty="0"/>
          </a:p>
        </p:txBody>
      </p:sp>
      <p:sp>
        <p:nvSpPr>
          <p:cNvPr id="133" name="Google Shape;133;p19"/>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No </a:t>
            </a:r>
            <a:r>
              <a:rPr lang="en" dirty="0" err="1"/>
              <a:t>decidibilidad</a:t>
            </a:r>
            <a:endParaRPr dirty="0"/>
          </a:p>
        </p:txBody>
      </p:sp>
      <p:sp>
        <p:nvSpPr>
          <p:cNvPr id="134" name="Google Shape;134;p19"/>
          <p:cNvSpPr txBox="1">
            <a:spLocks noGrp="1"/>
          </p:cNvSpPr>
          <p:nvPr>
            <p:ph type="body" idx="2"/>
          </p:nvPr>
        </p:nvSpPr>
        <p:spPr>
          <a:xfrm>
            <a:off x="4682659" y="1200150"/>
            <a:ext cx="3393032" cy="3725700"/>
          </a:xfrm>
          <a:prstGeom prst="rect">
            <a:avLst/>
          </a:prstGeom>
        </p:spPr>
        <p:txBody>
          <a:bodyPr spcFirstLastPara="1" wrap="square" lIns="91425" tIns="91425" rIns="91425" bIns="91425" anchor="t" anchorCtr="0">
            <a:noAutofit/>
          </a:bodyPr>
          <a:lstStyle/>
          <a:p>
            <a:pPr marL="0" lvl="0" indent="0" algn="just" rtl="0">
              <a:spcBef>
                <a:spcPts val="600"/>
              </a:spcBef>
              <a:spcAft>
                <a:spcPts val="0"/>
              </a:spcAft>
              <a:buNone/>
            </a:pPr>
            <a:r>
              <a:rPr lang="es-ES" b="1" dirty="0"/>
              <a:t>A través de los Autómatas Celulares</a:t>
            </a:r>
            <a:endParaRPr b="1" dirty="0"/>
          </a:p>
          <a:p>
            <a:pPr marL="0" lvl="0" indent="0" algn="just" rtl="0">
              <a:spcBef>
                <a:spcPts val="600"/>
              </a:spcBef>
              <a:spcAft>
                <a:spcPts val="0"/>
              </a:spcAft>
              <a:buNone/>
            </a:pPr>
            <a:r>
              <a:rPr lang="en" i="1" dirty="0"/>
              <a:t>Life</a:t>
            </a:r>
            <a:r>
              <a:rPr lang="en" dirty="0"/>
              <a:t> </a:t>
            </a:r>
            <a:r>
              <a:rPr lang="en" dirty="0" err="1"/>
              <a:t>pertenece</a:t>
            </a:r>
            <a:r>
              <a:rPr lang="en" dirty="0"/>
              <a:t> al </a:t>
            </a:r>
            <a:r>
              <a:rPr lang="en" dirty="0" err="1"/>
              <a:t>cuarto</a:t>
            </a:r>
            <a:r>
              <a:rPr lang="en" dirty="0"/>
              <a:t> </a:t>
            </a:r>
            <a:r>
              <a:rPr lang="en" dirty="0" err="1"/>
              <a:t>tipo</a:t>
            </a:r>
            <a:r>
              <a:rPr lang="en" dirty="0"/>
              <a:t> de </a:t>
            </a:r>
            <a:r>
              <a:rPr lang="en" dirty="0" err="1"/>
              <a:t>automátas</a:t>
            </a:r>
            <a:r>
              <a:rPr lang="en" dirty="0"/>
              <a:t> </a:t>
            </a:r>
            <a:r>
              <a:rPr lang="en" dirty="0" err="1"/>
              <a:t>celulares</a:t>
            </a:r>
            <a:r>
              <a:rPr lang="en" dirty="0"/>
              <a:t>, al </a:t>
            </a:r>
            <a:r>
              <a:rPr lang="en" dirty="0" err="1"/>
              <a:t>emular</a:t>
            </a:r>
            <a:r>
              <a:rPr lang="en" dirty="0"/>
              <a:t> una MT. </a:t>
            </a:r>
            <a:r>
              <a:rPr lang="en" dirty="0" err="1"/>
              <a:t>Todas</a:t>
            </a:r>
            <a:r>
              <a:rPr lang="en" dirty="0"/>
              <a:t> las </a:t>
            </a:r>
            <a:r>
              <a:rPr lang="en" dirty="0" err="1"/>
              <a:t>propiedades</a:t>
            </a:r>
            <a:r>
              <a:rPr lang="en" dirty="0"/>
              <a:t> son no </a:t>
            </a:r>
            <a:r>
              <a:rPr lang="en" dirty="0" err="1"/>
              <a:t>decidibles</a:t>
            </a:r>
            <a:r>
              <a:rPr lang="en" dirty="0"/>
              <a:t> </a:t>
            </a:r>
            <a:r>
              <a:rPr lang="en" dirty="0" err="1"/>
              <a:t>porque</a:t>
            </a:r>
            <a:r>
              <a:rPr lang="en" dirty="0"/>
              <a:t> sus </a:t>
            </a:r>
            <a:r>
              <a:rPr lang="en" dirty="0" err="1"/>
              <a:t>transiciones</a:t>
            </a:r>
            <a:r>
              <a:rPr lang="en" dirty="0"/>
              <a:t> no </a:t>
            </a:r>
            <a:r>
              <a:rPr lang="en" dirty="0" err="1"/>
              <a:t>convergen</a:t>
            </a:r>
            <a:r>
              <a:rPr lang="en" dirty="0"/>
              <a:t> </a:t>
            </a:r>
            <a:r>
              <a:rPr lang="en" dirty="0" err="1"/>
              <a:t>en</a:t>
            </a:r>
            <a:r>
              <a:rPr lang="en" dirty="0"/>
              <a:t> </a:t>
            </a:r>
            <a:r>
              <a:rPr lang="en" dirty="0" err="1"/>
              <a:t>estados</a:t>
            </a:r>
            <a:r>
              <a:rPr lang="en" dirty="0"/>
              <a:t> </a:t>
            </a:r>
            <a:r>
              <a:rPr lang="en" dirty="0" err="1"/>
              <a:t>estables</a:t>
            </a:r>
            <a:r>
              <a:rPr lang="en" dirty="0"/>
              <a:t>. </a:t>
            </a:r>
            <a:endParaRPr i="1" dirty="0"/>
          </a:p>
        </p:txBody>
      </p:sp>
      <p:sp>
        <p:nvSpPr>
          <p:cNvPr id="135" name="Google Shape;135;p1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pic>
        <p:nvPicPr>
          <p:cNvPr id="3" name="Audio 2">
            <a:hlinkClick r:id="" action="ppaction://media"/>
            <a:extLst>
              <a:ext uri="{FF2B5EF4-FFF2-40B4-BE49-F238E27FC236}">
                <a16:creationId xmlns:a16="http://schemas.microsoft.com/office/drawing/2014/main" id="{46C9A284-0E6E-7E4C-8DB1-93D9A2E0522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2431815022"/>
      </p:ext>
    </p:extLst>
  </p:cSld>
  <p:clrMapOvr>
    <a:masterClrMapping/>
  </p:clrMapOvr>
  <p:transition advTm="72894">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ctrTitle"/>
          </p:nvPr>
        </p:nvSpPr>
        <p:spPr>
          <a:xfrm>
            <a:off x="1546025" y="1106816"/>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chemeClr val="accent4"/>
                </a:solidFill>
              </a:rPr>
              <a:t>3</a:t>
            </a:r>
            <a:r>
              <a:rPr lang="en" sz="5400" dirty="0">
                <a:solidFill>
                  <a:schemeClr val="accent4"/>
                </a:solidFill>
              </a:rPr>
              <a:t>.</a:t>
            </a:r>
            <a:r>
              <a:rPr lang="en" sz="4000" dirty="0"/>
              <a:t>Impacto de </a:t>
            </a:r>
            <a:r>
              <a:rPr lang="en" sz="4000" i="1" dirty="0"/>
              <a:t>Life</a:t>
            </a:r>
            <a:endParaRPr dirty="0"/>
          </a:p>
        </p:txBody>
      </p:sp>
      <p:sp>
        <p:nvSpPr>
          <p:cNvPr id="98" name="Google Shape;98;p15"/>
          <p:cNvSpPr txBox="1">
            <a:spLocks noGrp="1"/>
          </p:cNvSpPr>
          <p:nvPr>
            <p:ph type="subTitle" idx="1"/>
          </p:nvPr>
        </p:nvSpPr>
        <p:spPr>
          <a:xfrm>
            <a:off x="1546025" y="2484485"/>
            <a:ext cx="5832600" cy="784800"/>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Font typeface="Arial" panose="020B0604020202020204" pitchFamily="34" charset="0"/>
              <a:buChar char="•"/>
            </a:pPr>
            <a:r>
              <a:rPr lang="es-ES_tradnl" sz="1800" dirty="0"/>
              <a:t>Variaciones de </a:t>
            </a:r>
            <a:r>
              <a:rPr lang="es-ES_tradnl" sz="1800" i="1" dirty="0" err="1"/>
              <a:t>Life</a:t>
            </a:r>
            <a:r>
              <a:rPr lang="es-ES_tradnl" sz="1800" i="1" dirty="0"/>
              <a:t> </a:t>
            </a:r>
            <a:r>
              <a:rPr lang="es-ES_tradnl" sz="1800" dirty="0"/>
              <a:t>y </a:t>
            </a:r>
            <a:r>
              <a:rPr lang="es-ES_tradnl" sz="1800" i="1" dirty="0" err="1"/>
              <a:t>Life-likes</a:t>
            </a:r>
            <a:endParaRPr lang="es-ES_tradnl" sz="1800" dirty="0"/>
          </a:p>
          <a:p>
            <a:pPr lvl="0" indent="-457200" algn="l" rtl="0">
              <a:spcBef>
                <a:spcPts val="0"/>
              </a:spcBef>
              <a:spcAft>
                <a:spcPts val="0"/>
              </a:spcAft>
              <a:buFont typeface="Arial" panose="020B0604020202020204" pitchFamily="34" charset="0"/>
              <a:buChar char="•"/>
            </a:pPr>
            <a:r>
              <a:rPr lang="es-ES_tradnl" sz="1800" dirty="0"/>
              <a:t>Comunidad</a:t>
            </a:r>
          </a:p>
        </p:txBody>
      </p:sp>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pic>
        <p:nvPicPr>
          <p:cNvPr id="3" name="Audio 2">
            <a:hlinkClick r:id="" action="ppaction://media"/>
            <a:extLst>
              <a:ext uri="{FF2B5EF4-FFF2-40B4-BE49-F238E27FC236}">
                <a16:creationId xmlns:a16="http://schemas.microsoft.com/office/drawing/2014/main" id="{000FE065-6628-D240-A5C6-B09EF2BCAC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4138601210"/>
      </p:ext>
    </p:extLst>
  </p:cSld>
  <p:clrMapOvr>
    <a:masterClrMapping/>
  </p:clrMapOvr>
  <p:transition advTm="14665">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5"/>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Life-likes y </a:t>
            </a:r>
            <a:r>
              <a:rPr lang="en" dirty="0" err="1"/>
              <a:t>variaciones</a:t>
            </a:r>
            <a:r>
              <a:rPr lang="en" dirty="0"/>
              <a:t> de </a:t>
            </a:r>
            <a:r>
              <a:rPr lang="en" i="1" dirty="0"/>
              <a:t>Life</a:t>
            </a:r>
            <a:endParaRPr dirty="0"/>
          </a:p>
        </p:txBody>
      </p:sp>
      <p:graphicFrame>
        <p:nvGraphicFramePr>
          <p:cNvPr id="215" name="Google Shape;215;p25"/>
          <p:cNvGraphicFramePr/>
          <p:nvPr>
            <p:extLst>
              <p:ext uri="{D42A27DB-BD31-4B8C-83A1-F6EECF244321}">
                <p14:modId xmlns:p14="http://schemas.microsoft.com/office/powerpoint/2010/main" val="3395972715"/>
              </p:ext>
            </p:extLst>
          </p:nvPr>
        </p:nvGraphicFramePr>
        <p:xfrm>
          <a:off x="992298" y="2464252"/>
          <a:ext cx="7159404" cy="2066945"/>
        </p:xfrm>
        <a:graphic>
          <a:graphicData uri="http://schemas.openxmlformats.org/drawingml/2006/table">
            <a:tbl>
              <a:tblPr>
                <a:noFill/>
                <a:tableStyleId>{83ECFCF9-EB90-4EA4-BA1D-B0166F391BF1}</a:tableStyleId>
              </a:tblPr>
              <a:tblGrid>
                <a:gridCol w="1772594">
                  <a:extLst>
                    <a:ext uri="{9D8B030D-6E8A-4147-A177-3AD203B41FA5}">
                      <a16:colId xmlns:a16="http://schemas.microsoft.com/office/drawing/2014/main" val="20000"/>
                    </a:ext>
                  </a:extLst>
                </a:gridCol>
                <a:gridCol w="2190939">
                  <a:extLst>
                    <a:ext uri="{9D8B030D-6E8A-4147-A177-3AD203B41FA5}">
                      <a16:colId xmlns:a16="http://schemas.microsoft.com/office/drawing/2014/main" val="20001"/>
                    </a:ext>
                  </a:extLst>
                </a:gridCol>
                <a:gridCol w="3195871">
                  <a:extLst>
                    <a:ext uri="{9D8B030D-6E8A-4147-A177-3AD203B41FA5}">
                      <a16:colId xmlns:a16="http://schemas.microsoft.com/office/drawing/2014/main" val="20002"/>
                    </a:ext>
                  </a:extLst>
                </a:gridCol>
              </a:tblGrid>
              <a:tr h="501025">
                <a:tc>
                  <a:txBody>
                    <a:bodyPr/>
                    <a:lstStyle/>
                    <a:p>
                      <a:pPr marL="0" lvl="0" indent="0" algn="l" rtl="0">
                        <a:spcBef>
                          <a:spcPts val="0"/>
                        </a:spcBef>
                        <a:spcAft>
                          <a:spcPts val="0"/>
                        </a:spcAft>
                        <a:buNone/>
                      </a:pPr>
                      <a:endParaRPr sz="110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rgbClr val="607D8B"/>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100" dirty="0" err="1">
                          <a:solidFill>
                            <a:srgbClr val="607D8B"/>
                          </a:solidFill>
                          <a:latin typeface="Roboto Slab"/>
                          <a:ea typeface="Roboto Slab"/>
                          <a:cs typeface="Roboto Slab"/>
                          <a:sym typeface="Roboto Slab"/>
                        </a:rPr>
                        <a:t>Nombre</a:t>
                      </a:r>
                      <a:endParaRPr sz="1100" dirty="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rgbClr val="607D8B"/>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100" dirty="0" err="1">
                          <a:solidFill>
                            <a:srgbClr val="607D8B"/>
                          </a:solidFill>
                          <a:latin typeface="Roboto Slab"/>
                          <a:ea typeface="Roboto Slab"/>
                          <a:cs typeface="Roboto Slab"/>
                          <a:sym typeface="Roboto Slab"/>
                        </a:rPr>
                        <a:t>Descripción</a:t>
                      </a:r>
                      <a:endParaRPr sz="1100" dirty="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9050" cap="flat" cmpd="sng">
                      <a:solidFill>
                        <a:srgbClr val="607D8B"/>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501025">
                <a:tc>
                  <a:txBody>
                    <a:bodyPr/>
                    <a:lstStyle/>
                    <a:p>
                      <a:pPr marL="0" lvl="0" indent="0" algn="r" rtl="0">
                        <a:spcBef>
                          <a:spcPts val="0"/>
                        </a:spcBef>
                        <a:spcAft>
                          <a:spcPts val="0"/>
                        </a:spcAft>
                        <a:buNone/>
                      </a:pPr>
                      <a:r>
                        <a:rPr lang="es-ES" sz="1400" b="0" i="1" u="none" strike="noStrike" cap="none" dirty="0">
                          <a:solidFill>
                            <a:srgbClr val="000000"/>
                          </a:solidFill>
                          <a:effectLst/>
                          <a:latin typeface="Arial"/>
                          <a:ea typeface="Arial"/>
                          <a:cs typeface="Arial"/>
                          <a:sym typeface="Arial"/>
                        </a:rPr>
                        <a:t>B1357/S1357</a:t>
                      </a:r>
                      <a:endParaRPr sz="1100" dirty="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sz="1400" b="1" dirty="0">
                          <a:solidFill>
                            <a:srgbClr val="263238"/>
                          </a:solidFill>
                          <a:latin typeface="Source Sans Pro"/>
                          <a:ea typeface="Source Sans Pro"/>
                          <a:cs typeface="Source Sans Pro"/>
                          <a:sym typeface="Source Sans Pro"/>
                        </a:rPr>
                        <a:t>Replicator</a:t>
                      </a:r>
                      <a:endParaRPr sz="1400" b="1" dirty="0">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sz="1400" b="1" dirty="0" err="1">
                          <a:solidFill>
                            <a:srgbClr val="263238"/>
                          </a:solidFill>
                          <a:latin typeface="Source Sans Pro"/>
                          <a:ea typeface="Source Sans Pro"/>
                          <a:cs typeface="Source Sans Pro"/>
                          <a:sym typeface="Source Sans Pro"/>
                        </a:rPr>
                        <a:t>Todos</a:t>
                      </a:r>
                      <a:r>
                        <a:rPr lang="en" sz="1400" b="1" dirty="0">
                          <a:solidFill>
                            <a:srgbClr val="263238"/>
                          </a:solidFill>
                          <a:latin typeface="Source Sans Pro"/>
                          <a:ea typeface="Source Sans Pro"/>
                          <a:cs typeface="Source Sans Pro"/>
                          <a:sym typeface="Source Sans Pro"/>
                        </a:rPr>
                        <a:t> los </a:t>
                      </a:r>
                      <a:r>
                        <a:rPr lang="en" sz="1400" b="1" dirty="0" err="1">
                          <a:solidFill>
                            <a:srgbClr val="263238"/>
                          </a:solidFill>
                          <a:latin typeface="Source Sans Pro"/>
                          <a:ea typeface="Source Sans Pro"/>
                          <a:cs typeface="Source Sans Pro"/>
                          <a:sym typeface="Source Sans Pro"/>
                        </a:rPr>
                        <a:t>patrones</a:t>
                      </a:r>
                      <a:r>
                        <a:rPr lang="en" sz="1400" b="1" dirty="0">
                          <a:solidFill>
                            <a:srgbClr val="263238"/>
                          </a:solidFill>
                          <a:latin typeface="Source Sans Pro"/>
                          <a:ea typeface="Source Sans Pro"/>
                          <a:cs typeface="Source Sans Pro"/>
                          <a:sym typeface="Source Sans Pro"/>
                        </a:rPr>
                        <a:t> son </a:t>
                      </a:r>
                      <a:r>
                        <a:rPr lang="en" sz="1400" b="1" dirty="0" err="1">
                          <a:solidFill>
                            <a:srgbClr val="263238"/>
                          </a:solidFill>
                          <a:latin typeface="Source Sans Pro"/>
                          <a:ea typeface="Source Sans Pro"/>
                          <a:cs typeface="Source Sans Pro"/>
                          <a:sym typeface="Source Sans Pro"/>
                        </a:rPr>
                        <a:t>reemplazados</a:t>
                      </a:r>
                      <a:r>
                        <a:rPr lang="en" sz="1400" b="1" dirty="0">
                          <a:solidFill>
                            <a:srgbClr val="263238"/>
                          </a:solidFill>
                          <a:latin typeface="Source Sans Pro"/>
                          <a:ea typeface="Source Sans Pro"/>
                          <a:cs typeface="Source Sans Pro"/>
                          <a:sym typeface="Source Sans Pro"/>
                        </a:rPr>
                        <a:t> por </a:t>
                      </a:r>
                      <a:r>
                        <a:rPr lang="en" sz="1400" b="1" dirty="0" err="1">
                          <a:solidFill>
                            <a:srgbClr val="263238"/>
                          </a:solidFill>
                          <a:latin typeface="Source Sans Pro"/>
                          <a:ea typeface="Source Sans Pro"/>
                          <a:cs typeface="Source Sans Pro"/>
                          <a:sym typeface="Source Sans Pro"/>
                        </a:rPr>
                        <a:t>copias</a:t>
                      </a:r>
                      <a:endParaRPr sz="1400" b="1" dirty="0">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CEFF1"/>
                    </a:solidFill>
                  </a:tcPr>
                </a:tc>
                <a:extLst>
                  <a:ext uri="{0D108BD9-81ED-4DB2-BD59-A6C34878D82A}">
                    <a16:rowId xmlns:a16="http://schemas.microsoft.com/office/drawing/2014/main" val="10001"/>
                  </a:ext>
                </a:extLst>
              </a:tr>
              <a:tr h="501025">
                <a:tc>
                  <a:txBody>
                    <a:bodyPr/>
                    <a:lstStyle/>
                    <a:p>
                      <a:pPr marL="0" lvl="0" indent="0" algn="r" rtl="0">
                        <a:spcBef>
                          <a:spcPts val="0"/>
                        </a:spcBef>
                        <a:spcAft>
                          <a:spcPts val="0"/>
                        </a:spcAft>
                        <a:buNone/>
                      </a:pPr>
                      <a:r>
                        <a:rPr lang="es-ES" sz="1400" b="0" i="1" u="none" strike="noStrike" cap="none" dirty="0">
                          <a:solidFill>
                            <a:srgbClr val="000000"/>
                          </a:solidFill>
                          <a:effectLst/>
                          <a:latin typeface="Arial"/>
                          <a:ea typeface="Arial"/>
                          <a:cs typeface="Arial"/>
                          <a:sym typeface="Arial"/>
                        </a:rPr>
                        <a:t>B2/S</a:t>
                      </a:r>
                      <a:endParaRPr sz="1100" dirty="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b="1" dirty="0">
                          <a:solidFill>
                            <a:srgbClr val="263238"/>
                          </a:solidFill>
                          <a:latin typeface="Source Sans Pro"/>
                          <a:ea typeface="Source Sans Pro"/>
                          <a:cs typeface="Source Sans Pro"/>
                          <a:sym typeface="Source Sans Pro"/>
                        </a:rPr>
                        <a:t>Seeds</a:t>
                      </a:r>
                      <a:endParaRPr sz="1400" b="1" dirty="0">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400" b="1" dirty="0" err="1">
                          <a:solidFill>
                            <a:srgbClr val="263238"/>
                          </a:solidFill>
                          <a:latin typeface="Source Sans Pro"/>
                          <a:ea typeface="Source Sans Pro"/>
                          <a:cs typeface="Source Sans Pro"/>
                          <a:sym typeface="Source Sans Pro"/>
                        </a:rPr>
                        <a:t>Todos</a:t>
                      </a:r>
                      <a:r>
                        <a:rPr lang="en" sz="1400" b="1" dirty="0">
                          <a:solidFill>
                            <a:srgbClr val="263238"/>
                          </a:solidFill>
                          <a:latin typeface="Source Sans Pro"/>
                          <a:ea typeface="Source Sans Pro"/>
                          <a:cs typeface="Source Sans Pro"/>
                          <a:sym typeface="Source Sans Pro"/>
                        </a:rPr>
                        <a:t> los </a:t>
                      </a:r>
                      <a:r>
                        <a:rPr lang="en" sz="1400" b="1" dirty="0" err="1">
                          <a:solidFill>
                            <a:srgbClr val="263238"/>
                          </a:solidFill>
                          <a:latin typeface="Source Sans Pro"/>
                          <a:ea typeface="Source Sans Pro"/>
                          <a:cs typeface="Source Sans Pro"/>
                          <a:sym typeface="Source Sans Pro"/>
                        </a:rPr>
                        <a:t>patrones</a:t>
                      </a:r>
                      <a:r>
                        <a:rPr lang="en" sz="1400" b="1" dirty="0">
                          <a:solidFill>
                            <a:srgbClr val="263238"/>
                          </a:solidFill>
                          <a:latin typeface="Source Sans Pro"/>
                          <a:ea typeface="Source Sans Pro"/>
                          <a:cs typeface="Source Sans Pro"/>
                          <a:sym typeface="Source Sans Pro"/>
                        </a:rPr>
                        <a:t> </a:t>
                      </a:r>
                      <a:r>
                        <a:rPr lang="en" sz="1400" b="1" dirty="0" err="1">
                          <a:solidFill>
                            <a:srgbClr val="263238"/>
                          </a:solidFill>
                          <a:latin typeface="Source Sans Pro"/>
                          <a:ea typeface="Source Sans Pro"/>
                          <a:cs typeface="Source Sans Pro"/>
                          <a:sym typeface="Source Sans Pro"/>
                        </a:rPr>
                        <a:t>reviven</a:t>
                      </a:r>
                      <a:r>
                        <a:rPr lang="en" sz="1400" b="1" dirty="0">
                          <a:solidFill>
                            <a:srgbClr val="263238"/>
                          </a:solidFill>
                          <a:latin typeface="Source Sans Pro"/>
                          <a:ea typeface="Source Sans Pro"/>
                          <a:cs typeface="Source Sans Pro"/>
                          <a:sym typeface="Source Sans Pro"/>
                        </a:rPr>
                        <a:t> </a:t>
                      </a:r>
                      <a:r>
                        <a:rPr lang="en" sz="1400" b="1" dirty="0" err="1">
                          <a:solidFill>
                            <a:srgbClr val="263238"/>
                          </a:solidFill>
                          <a:latin typeface="Source Sans Pro"/>
                          <a:ea typeface="Source Sans Pro"/>
                          <a:cs typeface="Source Sans Pro"/>
                          <a:sym typeface="Source Sans Pro"/>
                        </a:rPr>
                        <a:t>tras</a:t>
                      </a:r>
                      <a:r>
                        <a:rPr lang="en" sz="1400" b="1" dirty="0">
                          <a:solidFill>
                            <a:srgbClr val="263238"/>
                          </a:solidFill>
                          <a:latin typeface="Source Sans Pro"/>
                          <a:ea typeface="Source Sans Pro"/>
                          <a:cs typeface="Source Sans Pro"/>
                          <a:sym typeface="Source Sans Pro"/>
                        </a:rPr>
                        <a:t> </a:t>
                      </a:r>
                      <a:r>
                        <a:rPr lang="en" sz="1400" b="1" dirty="0" err="1">
                          <a:solidFill>
                            <a:srgbClr val="263238"/>
                          </a:solidFill>
                          <a:latin typeface="Source Sans Pro"/>
                          <a:ea typeface="Source Sans Pro"/>
                          <a:cs typeface="Source Sans Pro"/>
                          <a:sym typeface="Source Sans Pro"/>
                        </a:rPr>
                        <a:t>morir</a:t>
                      </a:r>
                      <a:endParaRPr sz="1400" b="1" dirty="0">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501025">
                <a:tc>
                  <a:txBody>
                    <a:bodyPr/>
                    <a:lstStyle/>
                    <a:p>
                      <a:pPr marL="0" lvl="0" indent="0" algn="r" rtl="0">
                        <a:spcBef>
                          <a:spcPts val="0"/>
                        </a:spcBef>
                        <a:spcAft>
                          <a:spcPts val="0"/>
                        </a:spcAft>
                        <a:buNone/>
                      </a:pPr>
                      <a:r>
                        <a:rPr lang="es-ES" sz="1400" b="0" i="1" u="none" strike="noStrike" cap="none" dirty="0">
                          <a:solidFill>
                            <a:srgbClr val="000000"/>
                          </a:solidFill>
                          <a:effectLst/>
                          <a:latin typeface="Arial"/>
                          <a:ea typeface="Arial"/>
                          <a:cs typeface="Arial"/>
                          <a:sym typeface="Arial"/>
                        </a:rPr>
                        <a:t>B3/S012345678</a:t>
                      </a:r>
                      <a:endParaRPr sz="1100" dirty="0">
                        <a:solidFill>
                          <a:srgbClr val="607D8B"/>
                        </a:solidFill>
                        <a:latin typeface="Roboto Slab"/>
                        <a:ea typeface="Roboto Slab"/>
                        <a:cs typeface="Roboto Slab"/>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607D8B"/>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sz="1400" b="1" dirty="0">
                          <a:solidFill>
                            <a:srgbClr val="263238"/>
                          </a:solidFill>
                          <a:latin typeface="Source Sans Pro"/>
                          <a:ea typeface="Source Sans Pro"/>
                          <a:cs typeface="Source Sans Pro"/>
                          <a:sym typeface="Source Sans Pro"/>
                        </a:rPr>
                        <a:t>Life without death</a:t>
                      </a:r>
                      <a:endParaRPr sz="1400" b="1" dirty="0">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607D8B"/>
                      </a:solidFill>
                      <a:prstDash val="solid"/>
                      <a:round/>
                      <a:headEnd type="none" w="sm" len="sm"/>
                      <a:tailEnd type="none" w="sm" len="sm"/>
                    </a:lnB>
                    <a:solidFill>
                      <a:srgbClr val="ECEFF1"/>
                    </a:solidFill>
                  </a:tcPr>
                </a:tc>
                <a:tc>
                  <a:txBody>
                    <a:bodyPr/>
                    <a:lstStyle/>
                    <a:p>
                      <a:pPr marL="0" lvl="0" indent="0" algn="ctr" rtl="0">
                        <a:spcBef>
                          <a:spcPts val="0"/>
                        </a:spcBef>
                        <a:spcAft>
                          <a:spcPts val="0"/>
                        </a:spcAft>
                        <a:buNone/>
                      </a:pPr>
                      <a:r>
                        <a:rPr lang="en" sz="1400" b="1" dirty="0" err="1">
                          <a:solidFill>
                            <a:srgbClr val="263238"/>
                          </a:solidFill>
                          <a:latin typeface="Source Sans Pro"/>
                          <a:ea typeface="Source Sans Pro"/>
                          <a:cs typeface="Source Sans Pro"/>
                          <a:sym typeface="Source Sans Pro"/>
                        </a:rPr>
                        <a:t>Celdas</a:t>
                      </a:r>
                      <a:r>
                        <a:rPr lang="en" sz="1400" b="1" dirty="0">
                          <a:solidFill>
                            <a:srgbClr val="263238"/>
                          </a:solidFill>
                          <a:latin typeface="Source Sans Pro"/>
                          <a:ea typeface="Source Sans Pro"/>
                          <a:cs typeface="Source Sans Pro"/>
                          <a:sym typeface="Source Sans Pro"/>
                        </a:rPr>
                        <a:t> </a:t>
                      </a:r>
                      <a:r>
                        <a:rPr lang="en" sz="1400" b="1" dirty="0" err="1">
                          <a:solidFill>
                            <a:srgbClr val="263238"/>
                          </a:solidFill>
                          <a:latin typeface="Source Sans Pro"/>
                          <a:ea typeface="Source Sans Pro"/>
                          <a:cs typeface="Source Sans Pro"/>
                          <a:sym typeface="Source Sans Pro"/>
                        </a:rPr>
                        <a:t>vivas</a:t>
                      </a:r>
                      <a:r>
                        <a:rPr lang="en" sz="1400" b="1" dirty="0">
                          <a:solidFill>
                            <a:srgbClr val="263238"/>
                          </a:solidFill>
                          <a:latin typeface="Source Sans Pro"/>
                          <a:ea typeface="Source Sans Pro"/>
                          <a:cs typeface="Source Sans Pro"/>
                          <a:sym typeface="Source Sans Pro"/>
                        </a:rPr>
                        <a:t> </a:t>
                      </a:r>
                      <a:r>
                        <a:rPr lang="en" sz="1400" b="1" dirty="0" err="1">
                          <a:solidFill>
                            <a:srgbClr val="263238"/>
                          </a:solidFill>
                          <a:latin typeface="Source Sans Pro"/>
                          <a:ea typeface="Source Sans Pro"/>
                          <a:cs typeface="Source Sans Pro"/>
                          <a:sym typeface="Source Sans Pro"/>
                        </a:rPr>
                        <a:t>nunca</a:t>
                      </a:r>
                      <a:r>
                        <a:rPr lang="en" sz="1400" b="1" dirty="0">
                          <a:solidFill>
                            <a:srgbClr val="263238"/>
                          </a:solidFill>
                          <a:latin typeface="Source Sans Pro"/>
                          <a:ea typeface="Source Sans Pro"/>
                          <a:cs typeface="Source Sans Pro"/>
                          <a:sym typeface="Source Sans Pro"/>
                        </a:rPr>
                        <a:t> </a:t>
                      </a:r>
                      <a:r>
                        <a:rPr lang="en" sz="1400" b="1" dirty="0" err="1">
                          <a:solidFill>
                            <a:srgbClr val="263238"/>
                          </a:solidFill>
                          <a:latin typeface="Source Sans Pro"/>
                          <a:ea typeface="Source Sans Pro"/>
                          <a:cs typeface="Source Sans Pro"/>
                          <a:sym typeface="Source Sans Pro"/>
                        </a:rPr>
                        <a:t>mueren</a:t>
                      </a:r>
                      <a:endParaRPr sz="1400" b="1" dirty="0">
                        <a:solidFill>
                          <a:srgbClr val="263238"/>
                        </a:solidFill>
                        <a:latin typeface="Source Sans Pro"/>
                        <a:ea typeface="Source Sans Pro"/>
                        <a:cs typeface="Source Sans Pro"/>
                        <a:sym typeface="Source Sans Pro"/>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9050" cap="flat" cmpd="sng">
                      <a:solidFill>
                        <a:srgbClr val="607D8B"/>
                      </a:solidFill>
                      <a:prstDash val="solid"/>
                      <a:round/>
                      <a:headEnd type="none" w="sm" len="sm"/>
                      <a:tailEnd type="none" w="sm" len="sm"/>
                    </a:lnB>
                    <a:solidFill>
                      <a:srgbClr val="ECEFF1"/>
                    </a:solidFill>
                  </a:tcPr>
                </a:tc>
                <a:extLst>
                  <a:ext uri="{0D108BD9-81ED-4DB2-BD59-A6C34878D82A}">
                    <a16:rowId xmlns:a16="http://schemas.microsoft.com/office/drawing/2014/main" val="10003"/>
                  </a:ext>
                </a:extLst>
              </a:tr>
            </a:tbl>
          </a:graphicData>
        </a:graphic>
      </p:graphicFrame>
      <p:sp>
        <p:nvSpPr>
          <p:cNvPr id="216" name="Google Shape;216;p2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
        <p:nvSpPr>
          <p:cNvPr id="2" name="CuadroTexto 1">
            <a:extLst>
              <a:ext uri="{FF2B5EF4-FFF2-40B4-BE49-F238E27FC236}">
                <a16:creationId xmlns:a16="http://schemas.microsoft.com/office/drawing/2014/main" id="{5C81014D-AEB3-A14F-9028-092E02568423}"/>
              </a:ext>
            </a:extLst>
          </p:cNvPr>
          <p:cNvSpPr txBox="1"/>
          <p:nvPr/>
        </p:nvSpPr>
        <p:spPr>
          <a:xfrm>
            <a:off x="992298" y="1368154"/>
            <a:ext cx="7056233" cy="738664"/>
          </a:xfrm>
          <a:prstGeom prst="rect">
            <a:avLst/>
          </a:prstGeom>
          <a:noFill/>
        </p:spPr>
        <p:txBody>
          <a:bodyPr wrap="square" rtlCol="0">
            <a:spAutoFit/>
          </a:bodyPr>
          <a:lstStyle/>
          <a:p>
            <a:r>
              <a:rPr lang="es-ES" i="1" dirty="0" err="1"/>
              <a:t>Life</a:t>
            </a:r>
            <a:r>
              <a:rPr lang="es-ES" dirty="0"/>
              <a:t> sería B3/S23, puesto que una celda nace (</a:t>
            </a:r>
            <a:r>
              <a:rPr lang="es-ES" b="1" dirty="0" err="1"/>
              <a:t>B</a:t>
            </a:r>
            <a:r>
              <a:rPr lang="es-ES" dirty="0" err="1"/>
              <a:t>orn</a:t>
            </a:r>
            <a:r>
              <a:rPr lang="es-ES" dirty="0"/>
              <a:t>) si tiene tres celdas vivas o más a su alrededor, sobrevive (</a:t>
            </a:r>
            <a:r>
              <a:rPr lang="es-ES" b="1" dirty="0" err="1"/>
              <a:t>S</a:t>
            </a:r>
            <a:r>
              <a:rPr lang="es-ES" dirty="0" err="1"/>
              <a:t>urvive</a:t>
            </a:r>
            <a:r>
              <a:rPr lang="es-ES" dirty="0"/>
              <a:t>) si tiene dos o tres  celdas vivas a su alrededor, y muere en el resto de situaciones. Hay 2^18posibles juegos </a:t>
            </a:r>
            <a:r>
              <a:rPr lang="es-ES" i="1" dirty="0" err="1"/>
              <a:t>Life-like</a:t>
            </a:r>
            <a:r>
              <a:rPr lang="es-ES" i="1" dirty="0"/>
              <a:t>.</a:t>
            </a:r>
            <a:endParaRPr lang="es-ES" dirty="0"/>
          </a:p>
        </p:txBody>
      </p:sp>
      <p:pic>
        <p:nvPicPr>
          <p:cNvPr id="7" name="Audio 6">
            <a:hlinkClick r:id="" action="ppaction://media"/>
            <a:extLst>
              <a:ext uri="{FF2B5EF4-FFF2-40B4-BE49-F238E27FC236}">
                <a16:creationId xmlns:a16="http://schemas.microsoft.com/office/drawing/2014/main" id="{8060049A-85C0-7341-9342-3B67B542C96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1685367428"/>
      </p:ext>
    </p:extLst>
  </p:cSld>
  <p:clrMapOvr>
    <a:masterClrMapping/>
  </p:clrMapOvr>
  <p:transition advTm="84478">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2"/>
          <p:cNvSpPr/>
          <p:nvPr/>
        </p:nvSpPr>
        <p:spPr>
          <a:xfrm>
            <a:off x="387175" y="327675"/>
            <a:ext cx="2572500" cy="2496900"/>
          </a:xfrm>
          <a:prstGeom prst="ellipse">
            <a:avLst/>
          </a:prstGeom>
          <a:noFill/>
          <a:ln w="9525" cap="flat" cmpd="sng">
            <a:solidFill>
              <a:srgbClr val="ECEFF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ES" sz="1800" b="1" dirty="0">
                <a:solidFill>
                  <a:schemeClr val="accent1"/>
                </a:solidFill>
                <a:latin typeface="Roboto Slab"/>
                <a:ea typeface="Roboto Slab"/>
                <a:cs typeface="Roboto Slab"/>
                <a:sym typeface="Roboto Slab"/>
              </a:rPr>
              <a:t>Ejemplos</a:t>
            </a:r>
            <a:r>
              <a:rPr lang="en" sz="1800" dirty="0">
                <a:solidFill>
                  <a:srgbClr val="FFFFFF"/>
                </a:solidFill>
                <a:latin typeface="Source Sans Pro"/>
                <a:ea typeface="Source Sans Pro"/>
                <a:cs typeface="Source Sans Pro"/>
                <a:sym typeface="Source Sans Pro"/>
              </a:rPr>
              <a:t>Use big image.</a:t>
            </a:r>
            <a:endParaRPr sz="1800" dirty="0">
              <a:solidFill>
                <a:srgbClr val="FFFFFF"/>
              </a:solidFill>
              <a:latin typeface="Roboto Slab"/>
              <a:ea typeface="Roboto Slab"/>
              <a:cs typeface="Roboto Slab"/>
              <a:sym typeface="Roboto Slab"/>
            </a:endParaRPr>
          </a:p>
        </p:txBody>
      </p:sp>
      <p:sp>
        <p:nvSpPr>
          <p:cNvPr id="162" name="Google Shape;162;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pic>
        <p:nvPicPr>
          <p:cNvPr id="1026" name="Picture 2">
            <a:extLst>
              <a:ext uri="{FF2B5EF4-FFF2-40B4-BE49-F238E27FC236}">
                <a16:creationId xmlns:a16="http://schemas.microsoft.com/office/drawing/2014/main" id="{73C89656-E8EA-0745-979C-2CA5E4A2E6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2114" y="2036151"/>
            <a:ext cx="2910500" cy="2910500"/>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0D7AEB07-C8AC-AB4E-8A6F-122B6102105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pic>
        <p:nvPicPr>
          <p:cNvPr id="11" name="Imagen 10" descr="Un conjunto de letras negras en un fondo negro&#10;&#10;Descripción generada automáticamente con confianza media">
            <a:extLst>
              <a:ext uri="{FF2B5EF4-FFF2-40B4-BE49-F238E27FC236}">
                <a16:creationId xmlns:a16="http://schemas.microsoft.com/office/drawing/2014/main" id="{0D3A2BD4-1B2F-1541-A364-12D77EBDB6F6}"/>
              </a:ext>
            </a:extLst>
          </p:cNvPr>
          <p:cNvPicPr>
            <a:picLocks noChangeAspect="1"/>
          </p:cNvPicPr>
          <p:nvPr/>
        </p:nvPicPr>
        <p:blipFill>
          <a:blip r:embed="rId7"/>
          <a:stretch>
            <a:fillRect/>
          </a:stretch>
        </p:blipFill>
        <p:spPr>
          <a:xfrm>
            <a:off x="3297675" y="987048"/>
            <a:ext cx="5659648" cy="3169403"/>
          </a:xfrm>
          <a:prstGeom prst="rect">
            <a:avLst/>
          </a:prstGeom>
        </p:spPr>
      </p:pic>
    </p:spTree>
    <p:extLst>
      <p:ext uri="{BB962C8B-B14F-4D97-AF65-F5344CB8AC3E}">
        <p14:creationId xmlns:p14="http://schemas.microsoft.com/office/powerpoint/2010/main" val="230852143"/>
      </p:ext>
    </p:extLst>
  </p:cSld>
  <p:clrMapOvr>
    <a:masterClrMapping/>
  </p:clrMapOvr>
  <p:transition advTm="51065">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t>Comunidad</a:t>
            </a:r>
            <a:r>
              <a:rPr lang="en" dirty="0"/>
              <a:t> </a:t>
            </a:r>
            <a:r>
              <a:rPr lang="en" dirty="0" err="1"/>
              <a:t>alrededor</a:t>
            </a:r>
            <a:r>
              <a:rPr lang="en" dirty="0"/>
              <a:t> de </a:t>
            </a:r>
            <a:r>
              <a:rPr lang="en" i="1" dirty="0"/>
              <a:t>Life</a:t>
            </a:r>
            <a:endParaRPr dirty="0"/>
          </a:p>
        </p:txBody>
      </p:sp>
      <p:sp>
        <p:nvSpPr>
          <p:cNvPr id="111" name="Google Shape;111;p17"/>
          <p:cNvSpPr txBox="1">
            <a:spLocks noGrp="1"/>
          </p:cNvSpPr>
          <p:nvPr>
            <p:ph type="body" idx="1"/>
          </p:nvPr>
        </p:nvSpPr>
        <p:spPr>
          <a:xfrm>
            <a:off x="786150" y="1450754"/>
            <a:ext cx="7571700" cy="2241991"/>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dirty="0"/>
              <a:t>Primera </a:t>
            </a:r>
            <a:r>
              <a:rPr lang="en" dirty="0" err="1"/>
              <a:t>implementación</a:t>
            </a:r>
            <a:r>
              <a:rPr lang="en" dirty="0"/>
              <a:t> </a:t>
            </a:r>
            <a:r>
              <a:rPr lang="en" dirty="0" err="1"/>
              <a:t>en</a:t>
            </a:r>
            <a:r>
              <a:rPr lang="en" dirty="0"/>
              <a:t> ALGOL, 1970</a:t>
            </a:r>
          </a:p>
          <a:p>
            <a:pPr marL="457200" lvl="0" indent="-381000" algn="l" rtl="0">
              <a:spcBef>
                <a:spcPts val="0"/>
              </a:spcBef>
              <a:spcAft>
                <a:spcPts val="0"/>
              </a:spcAft>
              <a:buSzPts val="2400"/>
              <a:buChar char="◎"/>
            </a:pPr>
            <a:r>
              <a:rPr lang="en" dirty="0" err="1"/>
              <a:t>Programado</a:t>
            </a:r>
            <a:r>
              <a:rPr lang="en" dirty="0"/>
              <a:t> </a:t>
            </a:r>
            <a:r>
              <a:rPr lang="en" dirty="0" err="1"/>
              <a:t>en</a:t>
            </a:r>
            <a:r>
              <a:rPr lang="en" dirty="0"/>
              <a:t> </a:t>
            </a:r>
            <a:r>
              <a:rPr lang="en" dirty="0" err="1"/>
              <a:t>todos</a:t>
            </a:r>
            <a:r>
              <a:rPr lang="en" dirty="0"/>
              <a:t> los </a:t>
            </a:r>
            <a:r>
              <a:rPr lang="en" dirty="0" err="1"/>
              <a:t>lenguajes</a:t>
            </a:r>
            <a:endParaRPr lang="en" dirty="0"/>
          </a:p>
          <a:p>
            <a:pPr marL="457200" lvl="0" indent="-381000" algn="l" rtl="0">
              <a:spcBef>
                <a:spcPts val="0"/>
              </a:spcBef>
              <a:spcAft>
                <a:spcPts val="0"/>
              </a:spcAft>
              <a:buSzPts val="2400"/>
              <a:buChar char="◎"/>
            </a:pPr>
            <a:r>
              <a:rPr lang="en" dirty="0"/>
              <a:t>Golly: </a:t>
            </a:r>
            <a:r>
              <a:rPr lang="en" dirty="0" err="1"/>
              <a:t>referente</a:t>
            </a:r>
            <a:r>
              <a:rPr lang="en" dirty="0"/>
              <a:t> </a:t>
            </a:r>
            <a:r>
              <a:rPr lang="en" dirty="0" err="1"/>
              <a:t>multiplataforma</a:t>
            </a:r>
            <a:r>
              <a:rPr lang="en" dirty="0"/>
              <a:t> y </a:t>
            </a:r>
            <a:r>
              <a:rPr lang="en" i="1" dirty="0"/>
              <a:t>open-source</a:t>
            </a:r>
            <a:endParaRPr lang="en" dirty="0"/>
          </a:p>
          <a:p>
            <a:pPr marL="457200" lvl="0" indent="-381000" algn="l" rtl="0">
              <a:spcBef>
                <a:spcPts val="0"/>
              </a:spcBef>
              <a:spcAft>
                <a:spcPts val="0"/>
              </a:spcAft>
              <a:buSzPts val="2400"/>
              <a:buChar char="◎"/>
            </a:pPr>
            <a:r>
              <a:rPr lang="es-ES" dirty="0" err="1"/>
              <a:t>Easter</a:t>
            </a:r>
            <a:r>
              <a:rPr lang="es-ES" dirty="0"/>
              <a:t> </a:t>
            </a:r>
            <a:r>
              <a:rPr lang="es-ES" dirty="0" err="1"/>
              <a:t>egg</a:t>
            </a:r>
            <a:r>
              <a:rPr lang="es-ES" dirty="0"/>
              <a:t> en Google</a:t>
            </a:r>
          </a:p>
          <a:p>
            <a:pPr marL="457200" lvl="0" indent="-381000" algn="l" rtl="0">
              <a:spcBef>
                <a:spcPts val="0"/>
              </a:spcBef>
              <a:spcAft>
                <a:spcPts val="0"/>
              </a:spcAft>
              <a:buSzPts val="2400"/>
              <a:buChar char="◎"/>
            </a:pPr>
            <a:r>
              <a:rPr lang="es-ES" dirty="0" err="1"/>
              <a:t>ConwayLife</a:t>
            </a:r>
            <a:r>
              <a:rPr lang="es-ES" dirty="0"/>
              <a:t> como punto de encuentro</a:t>
            </a:r>
            <a:endParaRPr dirty="0"/>
          </a:p>
          <a:p>
            <a:pPr marL="0" lvl="0" indent="0" algn="l" rtl="0">
              <a:spcBef>
                <a:spcPts val="600"/>
              </a:spcBef>
              <a:spcAft>
                <a:spcPts val="0"/>
              </a:spcAft>
              <a:buNone/>
            </a:pPr>
            <a:endParaRPr dirty="0"/>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pic>
        <p:nvPicPr>
          <p:cNvPr id="5" name="Audio 4">
            <a:hlinkClick r:id="" action="ppaction://media"/>
            <a:extLst>
              <a:ext uri="{FF2B5EF4-FFF2-40B4-BE49-F238E27FC236}">
                <a16:creationId xmlns:a16="http://schemas.microsoft.com/office/drawing/2014/main" id="{70A2F447-3CC1-5444-904A-DC8FD26A9F6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2968632129"/>
      </p:ext>
    </p:extLst>
  </p:cSld>
  <p:clrMapOvr>
    <a:masterClrMapping/>
  </p:clrMapOvr>
  <p:transition advTm="102455">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4"/>
          <p:cNvSpPr/>
          <p:nvPr/>
        </p:nvSpPr>
        <p:spPr>
          <a:xfrm>
            <a:off x="5880381" y="2562025"/>
            <a:ext cx="1381800" cy="13656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4"/>
          <p:cNvSpPr txBox="1">
            <a:spLocks noGrp="1"/>
          </p:cNvSpPr>
          <p:nvPr>
            <p:ph type="ctrTitle" idx="4294967295"/>
          </p:nvPr>
        </p:nvSpPr>
        <p:spPr>
          <a:xfrm>
            <a:off x="1637500" y="592744"/>
            <a:ext cx="56421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b="1" dirty="0"/>
              <a:t>¡Gracias!</a:t>
            </a:r>
            <a:endParaRPr sz="6000" b="1" dirty="0"/>
          </a:p>
        </p:txBody>
      </p:sp>
      <p:sp>
        <p:nvSpPr>
          <p:cNvPr id="86" name="Google Shape;86;p14"/>
          <p:cNvSpPr txBox="1">
            <a:spLocks noGrp="1"/>
          </p:cNvSpPr>
          <p:nvPr>
            <p:ph type="subTitle" idx="4294967295"/>
          </p:nvPr>
        </p:nvSpPr>
        <p:spPr>
          <a:xfrm>
            <a:off x="1637500" y="1563713"/>
            <a:ext cx="56421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dirty="0"/>
              <a:t>¿</a:t>
            </a:r>
            <a:r>
              <a:rPr lang="en" sz="3600" b="1" dirty="0" err="1"/>
              <a:t>Alguna</a:t>
            </a:r>
            <a:r>
              <a:rPr lang="en" sz="3600" b="1" dirty="0"/>
              <a:t> </a:t>
            </a:r>
            <a:r>
              <a:rPr lang="en" sz="3600" b="1" dirty="0" err="1"/>
              <a:t>pregunta</a:t>
            </a:r>
            <a:r>
              <a:rPr lang="en" sz="3600" b="1" dirty="0"/>
              <a:t>?</a:t>
            </a:r>
            <a:endParaRPr sz="3600" b="1" dirty="0"/>
          </a:p>
        </p:txBody>
      </p:sp>
      <p:sp>
        <p:nvSpPr>
          <p:cNvPr id="87" name="Google Shape;87;p14"/>
          <p:cNvSpPr txBox="1">
            <a:spLocks noGrp="1"/>
          </p:cNvSpPr>
          <p:nvPr>
            <p:ph type="body" idx="4294967295"/>
          </p:nvPr>
        </p:nvSpPr>
        <p:spPr>
          <a:xfrm>
            <a:off x="1637500" y="2388200"/>
            <a:ext cx="4109400" cy="2461500"/>
          </a:xfrm>
          <a:prstGeom prst="rect">
            <a:avLst/>
          </a:prstGeom>
        </p:spPr>
        <p:txBody>
          <a:bodyPr spcFirstLastPara="1" wrap="square" lIns="91425" tIns="91425" rIns="91425" bIns="91425" anchor="t" anchorCtr="0">
            <a:noAutofit/>
          </a:bodyPr>
          <a:lstStyle/>
          <a:p>
            <a:pPr marL="0" lvl="0" indent="0">
              <a:buNone/>
            </a:pPr>
            <a:r>
              <a:rPr lang="es-ES" sz="2600" dirty="0"/>
              <a:t>Memoria, simulador y enlaces de interés en </a:t>
            </a:r>
            <a:r>
              <a:rPr lang="es-ES" sz="2400" dirty="0">
                <a:hlinkClick r:id="rId5"/>
              </a:rPr>
              <a:t>https://</a:t>
            </a:r>
            <a:r>
              <a:rPr lang="es-ES" sz="2400" dirty="0" err="1">
                <a:hlinkClick r:id="rId5"/>
              </a:rPr>
              <a:t>github.com</a:t>
            </a:r>
            <a:r>
              <a:rPr lang="es-ES" sz="2400" dirty="0">
                <a:hlinkClick r:id="rId5"/>
              </a:rPr>
              <a:t>/</a:t>
            </a:r>
            <a:r>
              <a:rPr lang="es-ES" sz="2400" dirty="0" err="1">
                <a:hlinkClick r:id="rId5"/>
              </a:rPr>
              <a:t>ignacioct</a:t>
            </a:r>
            <a:r>
              <a:rPr lang="es-ES" sz="2400" dirty="0">
                <a:hlinkClick r:id="rId5"/>
              </a:rPr>
              <a:t>/</a:t>
            </a:r>
            <a:r>
              <a:rPr lang="es-ES" sz="2400" dirty="0" err="1">
                <a:hlinkClick r:id="rId5"/>
              </a:rPr>
              <a:t>GameOfLife</a:t>
            </a:r>
            <a:endParaRPr sz="2600" dirty="0"/>
          </a:p>
        </p:txBody>
      </p:sp>
      <p:pic>
        <p:nvPicPr>
          <p:cNvPr id="88" name="Google Shape;88;p14"/>
          <p:cNvPicPr preferRelativeResize="0"/>
          <p:nvPr/>
        </p:nvPicPr>
        <p:blipFill rotWithShape="1">
          <a:blip r:embed="rId6"/>
          <a:srcRect l="4124" r="29470"/>
          <a:stretch/>
        </p:blipFill>
        <p:spPr>
          <a:xfrm>
            <a:off x="5966181" y="2639725"/>
            <a:ext cx="1210200" cy="1210200"/>
          </a:xfrm>
          <a:prstGeom prst="ellipse">
            <a:avLst/>
          </a:prstGeom>
          <a:noFill/>
          <a:ln>
            <a:noFill/>
          </a:ln>
        </p:spPr>
      </p:pic>
      <p:cxnSp>
        <p:nvCxnSpPr>
          <p:cNvPr id="89" name="Google Shape;89;p14"/>
          <p:cNvCxnSpPr/>
          <p:nvPr/>
        </p:nvCxnSpPr>
        <p:spPr>
          <a:xfrm>
            <a:off x="6694986" y="3933625"/>
            <a:ext cx="214500" cy="856800"/>
          </a:xfrm>
          <a:prstGeom prst="straightConnector1">
            <a:avLst/>
          </a:prstGeom>
          <a:noFill/>
          <a:ln w="9525" cap="flat" cmpd="sng">
            <a:solidFill>
              <a:srgbClr val="CFD8DC"/>
            </a:solidFill>
            <a:prstDash val="solid"/>
            <a:round/>
            <a:headEnd type="none" w="med" len="med"/>
            <a:tailEnd type="none" w="med" len="med"/>
          </a:ln>
        </p:spPr>
      </p:cxnSp>
      <p:cxnSp>
        <p:nvCxnSpPr>
          <p:cNvPr id="90" name="Google Shape;90;p14"/>
          <p:cNvCxnSpPr/>
          <p:nvPr/>
        </p:nvCxnSpPr>
        <p:spPr>
          <a:xfrm>
            <a:off x="7059842" y="3727574"/>
            <a:ext cx="394200" cy="525600"/>
          </a:xfrm>
          <a:prstGeom prst="straightConnector1">
            <a:avLst/>
          </a:prstGeom>
          <a:noFill/>
          <a:ln w="9525" cap="flat" cmpd="sng">
            <a:solidFill>
              <a:srgbClr val="CFD8DC"/>
            </a:solidFill>
            <a:prstDash val="solid"/>
            <a:round/>
            <a:headEnd type="none" w="med" len="med"/>
            <a:tailEnd type="none" w="med" len="med"/>
          </a:ln>
        </p:spPr>
      </p:cxnSp>
      <p:cxnSp>
        <p:nvCxnSpPr>
          <p:cNvPr id="91" name="Google Shape;91;p14"/>
          <p:cNvCxnSpPr/>
          <p:nvPr/>
        </p:nvCxnSpPr>
        <p:spPr>
          <a:xfrm>
            <a:off x="7224089" y="3501963"/>
            <a:ext cx="752400" cy="464100"/>
          </a:xfrm>
          <a:prstGeom prst="straightConnector1">
            <a:avLst/>
          </a:prstGeom>
          <a:noFill/>
          <a:ln w="9525" cap="flat" cmpd="sng">
            <a:solidFill>
              <a:srgbClr val="CFD8DC"/>
            </a:solidFill>
            <a:prstDash val="solid"/>
            <a:round/>
            <a:headEnd type="none" w="med" len="med"/>
            <a:tailEnd type="none" w="med" len="med"/>
          </a:ln>
        </p:spPr>
      </p:cxnSp>
      <p:sp>
        <p:nvSpPr>
          <p:cNvPr id="92" name="Google Shape;92;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pic>
        <p:nvPicPr>
          <p:cNvPr id="3" name="Audio 2">
            <a:hlinkClick r:id="" action="ppaction://media"/>
            <a:extLst>
              <a:ext uri="{FF2B5EF4-FFF2-40B4-BE49-F238E27FC236}">
                <a16:creationId xmlns:a16="http://schemas.microsoft.com/office/drawing/2014/main" id="{C34BB533-DB55-FB45-A844-65135B70AD4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2703910823"/>
      </p:ext>
    </p:extLst>
  </p:cSld>
  <p:clrMapOvr>
    <a:masterClrMapping/>
  </p:clrMapOvr>
  <p:transition advTm="23766">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ctrTitle"/>
          </p:nvPr>
        </p:nvSpPr>
        <p:spPr>
          <a:xfrm>
            <a:off x="1546025" y="1106816"/>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chemeClr val="accent4"/>
                </a:solidFill>
              </a:rPr>
              <a:t>1.</a:t>
            </a:r>
            <a:r>
              <a:rPr lang="en" dirty="0"/>
              <a:t>¿Qué es </a:t>
            </a:r>
            <a:r>
              <a:rPr lang="en" i="1" dirty="0"/>
              <a:t>Life</a:t>
            </a:r>
            <a:r>
              <a:rPr lang="en" dirty="0"/>
              <a:t>?</a:t>
            </a:r>
            <a:endParaRPr dirty="0"/>
          </a:p>
        </p:txBody>
      </p:sp>
      <p:sp>
        <p:nvSpPr>
          <p:cNvPr id="98" name="Google Shape;98;p15"/>
          <p:cNvSpPr txBox="1">
            <a:spLocks noGrp="1"/>
          </p:cNvSpPr>
          <p:nvPr>
            <p:ph type="subTitle" idx="1"/>
          </p:nvPr>
        </p:nvSpPr>
        <p:spPr>
          <a:xfrm>
            <a:off x="1546025" y="2653703"/>
            <a:ext cx="5832600" cy="784800"/>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Font typeface="Arial" panose="020B0604020202020204" pitchFamily="34" charset="0"/>
              <a:buChar char="•"/>
            </a:pPr>
            <a:r>
              <a:rPr lang="es-ES_tradnl" sz="1800" dirty="0"/>
              <a:t>Autómata celular</a:t>
            </a:r>
          </a:p>
          <a:p>
            <a:pPr lvl="0" indent="-457200" algn="l" rtl="0">
              <a:spcBef>
                <a:spcPts val="0"/>
              </a:spcBef>
              <a:spcAft>
                <a:spcPts val="0"/>
              </a:spcAft>
              <a:buFont typeface="Arial" panose="020B0604020202020204" pitchFamily="34" charset="0"/>
              <a:buChar char="•"/>
            </a:pPr>
            <a:r>
              <a:rPr lang="es-ES_tradnl" sz="1800" dirty="0"/>
              <a:t>Por John H. </a:t>
            </a:r>
            <a:r>
              <a:rPr lang="es-ES_tradnl" sz="1800" dirty="0" err="1"/>
              <a:t>Conaway</a:t>
            </a:r>
            <a:r>
              <a:rPr lang="es-ES_tradnl" sz="1800" dirty="0"/>
              <a:t> (1937-2020)</a:t>
            </a:r>
          </a:p>
          <a:p>
            <a:pPr lvl="0" indent="-457200" algn="l" rtl="0">
              <a:spcBef>
                <a:spcPts val="0"/>
              </a:spcBef>
              <a:spcAft>
                <a:spcPts val="0"/>
              </a:spcAft>
              <a:buFont typeface="Arial" panose="020B0604020202020204" pitchFamily="34" charset="0"/>
              <a:buChar char="•"/>
            </a:pPr>
            <a:r>
              <a:rPr lang="es-ES_tradnl" sz="1800" dirty="0"/>
              <a:t>Lanzado en 1970 como pasatiempo </a:t>
            </a:r>
            <a:r>
              <a:rPr lang="es-ES_tradnl" sz="1800" dirty="0" err="1"/>
              <a:t>matematico</a:t>
            </a:r>
            <a:endParaRPr lang="es-ES_tradnl" sz="1800" dirty="0"/>
          </a:p>
          <a:p>
            <a:pPr lvl="0" indent="-457200" algn="l" rtl="0">
              <a:spcBef>
                <a:spcPts val="0"/>
              </a:spcBef>
              <a:spcAft>
                <a:spcPts val="0"/>
              </a:spcAft>
              <a:buFont typeface="Arial" panose="020B0604020202020204" pitchFamily="34" charset="0"/>
              <a:buChar char="•"/>
            </a:pPr>
            <a:r>
              <a:rPr lang="es-ES_tradnl" sz="1800" dirty="0"/>
              <a:t>Muy popular, implicaciones en muchos campos</a:t>
            </a:r>
          </a:p>
        </p:txBody>
      </p:sp>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16" name="Audio 15">
            <a:hlinkClick r:id="" action="ppaction://media"/>
            <a:extLst>
              <a:ext uri="{FF2B5EF4-FFF2-40B4-BE49-F238E27FC236}">
                <a16:creationId xmlns:a16="http://schemas.microsoft.com/office/drawing/2014/main" id="{095E062F-5421-4C4C-BCB0-FAD5CF16E1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4217289129"/>
      </p:ext>
    </p:extLst>
  </p:cSld>
  <p:clrMapOvr>
    <a:masterClrMapping/>
  </p:clrMapOvr>
  <p:transition advTm="78780">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Un poco de </a:t>
            </a:r>
            <a:r>
              <a:rPr lang="en" dirty="0" err="1"/>
              <a:t>historia</a:t>
            </a:r>
            <a:endParaRPr dirty="0"/>
          </a:p>
        </p:txBody>
      </p:sp>
      <p:sp>
        <p:nvSpPr>
          <p:cNvPr id="111" name="Google Shape;111;p17"/>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457200" lvl="0" indent="-381000" algn="l" rtl="0">
              <a:spcBef>
                <a:spcPts val="600"/>
              </a:spcBef>
              <a:spcAft>
                <a:spcPts val="0"/>
              </a:spcAft>
              <a:buSzPts val="2400"/>
              <a:buChar char="◎"/>
            </a:pPr>
            <a:r>
              <a:rPr lang="es-ES_tradnl" sz="2100" dirty="0" err="1"/>
              <a:t>Conway</a:t>
            </a:r>
            <a:r>
              <a:rPr lang="es-ES_tradnl" sz="2100" dirty="0"/>
              <a:t> estudia y se doctora en matemáticas en Cambridge, aunque se cambiaría a Princeton.</a:t>
            </a:r>
          </a:p>
          <a:p>
            <a:pPr marL="457200" lvl="0" indent="-381000" algn="l" rtl="0">
              <a:spcBef>
                <a:spcPts val="600"/>
              </a:spcBef>
              <a:spcAft>
                <a:spcPts val="0"/>
              </a:spcAft>
              <a:buSzPts val="2400"/>
              <a:buChar char="◎"/>
            </a:pPr>
            <a:r>
              <a:rPr lang="es-ES_tradnl" sz="2100" dirty="0"/>
              <a:t>Director de la cátedra von Neumann 1986-2020.</a:t>
            </a:r>
          </a:p>
          <a:p>
            <a:pPr marL="457200" lvl="0" indent="-381000" algn="l" rtl="0">
              <a:spcBef>
                <a:spcPts val="600"/>
              </a:spcBef>
              <a:spcAft>
                <a:spcPts val="0"/>
              </a:spcAft>
              <a:buSzPts val="2400"/>
              <a:buChar char="◎"/>
            </a:pPr>
            <a:r>
              <a:rPr lang="es-ES_tradnl" sz="2100" dirty="0"/>
              <a:t>Además de </a:t>
            </a:r>
            <a:r>
              <a:rPr lang="es-ES_tradnl" sz="2100" i="1" dirty="0" err="1"/>
              <a:t>Life</a:t>
            </a:r>
            <a:r>
              <a:rPr lang="es-ES_tradnl" sz="2100" dirty="0"/>
              <a:t>: secuencia </a:t>
            </a:r>
            <a:r>
              <a:rPr lang="es-ES_tradnl" sz="2100" i="1" dirty="0"/>
              <a:t>Look-and-</a:t>
            </a:r>
            <a:r>
              <a:rPr lang="es-ES_tradnl" sz="2100" i="1" dirty="0" err="1"/>
              <a:t>say</a:t>
            </a:r>
            <a:r>
              <a:rPr lang="es-ES_tradnl" sz="2100" dirty="0"/>
              <a:t> y regla </a:t>
            </a:r>
            <a:r>
              <a:rPr lang="es-ES_tradnl" sz="2100" i="1" dirty="0" err="1"/>
              <a:t>Doomsday</a:t>
            </a:r>
            <a:endParaRPr lang="es-ES_tradnl" sz="2100" dirty="0"/>
          </a:p>
          <a:p>
            <a:pPr marL="0" lvl="0" indent="0" algn="l" rtl="0">
              <a:spcBef>
                <a:spcPts val="600"/>
              </a:spcBef>
              <a:spcAft>
                <a:spcPts val="0"/>
              </a:spcAft>
              <a:buNone/>
            </a:pPr>
            <a:endParaRPr lang="es-ES_tradnl" sz="2100" dirty="0"/>
          </a:p>
          <a:p>
            <a:pPr marL="0" lvl="0" indent="0" algn="l" rtl="0">
              <a:spcBef>
                <a:spcPts val="600"/>
              </a:spcBef>
              <a:spcAft>
                <a:spcPts val="0"/>
              </a:spcAft>
              <a:buNone/>
            </a:pPr>
            <a:r>
              <a:rPr lang="es-ES_tradnl" sz="2100" dirty="0"/>
              <a:t>Motivado por el nuevo campo de AC, comienza a experimentar con ellos como pasatiempo. Publica </a:t>
            </a:r>
            <a:r>
              <a:rPr lang="es-ES_tradnl" sz="2100" i="1" dirty="0" err="1"/>
              <a:t>Life</a:t>
            </a:r>
            <a:r>
              <a:rPr lang="es-ES_tradnl" sz="2100" dirty="0"/>
              <a:t> en 1970 en </a:t>
            </a:r>
            <a:r>
              <a:rPr lang="es-ES_tradnl" sz="2100" i="1" dirty="0" err="1"/>
              <a:t>Scientific</a:t>
            </a:r>
            <a:r>
              <a:rPr lang="es-ES_tradnl" sz="2100" i="1" dirty="0"/>
              <a:t> American</a:t>
            </a:r>
            <a:r>
              <a:rPr lang="es-ES_tradnl" sz="2100" dirty="0"/>
              <a:t>, en la sección de pasatiempos matemáticos.</a:t>
            </a:r>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pic>
        <p:nvPicPr>
          <p:cNvPr id="10" name="Audio 9">
            <a:hlinkClick r:id="" action="ppaction://media"/>
            <a:extLst>
              <a:ext uri="{FF2B5EF4-FFF2-40B4-BE49-F238E27FC236}">
                <a16:creationId xmlns:a16="http://schemas.microsoft.com/office/drawing/2014/main" id="{4D77EC9F-AD2F-484E-99B8-D6F37F5432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4172707890"/>
      </p:ext>
    </p:extLst>
  </p:cSld>
  <p:clrMapOvr>
    <a:masterClrMapping/>
  </p:clrMapOvr>
  <p:transition advTm="77683">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026" name="Picture 2" descr="Conway's Game of Life - Wikipedia">
            <a:extLst>
              <a:ext uri="{FF2B5EF4-FFF2-40B4-BE49-F238E27FC236}">
                <a16:creationId xmlns:a16="http://schemas.microsoft.com/office/drawing/2014/main" id="{29F4EAAA-EBC0-6A40-BFE7-5AA24DDB02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16083" y="2194176"/>
            <a:ext cx="2410896" cy="1735845"/>
          </a:xfrm>
          <a:prstGeom prst="rect">
            <a:avLst/>
          </a:prstGeom>
          <a:noFill/>
          <a:extLst>
            <a:ext uri="{909E8E84-426E-40DD-AFC4-6F175D3DCCD1}">
              <a14:hiddenFill xmlns:a14="http://schemas.microsoft.com/office/drawing/2010/main">
                <a:solidFill>
                  <a:srgbClr val="FFFFFF"/>
                </a:solidFill>
              </a14:hiddenFill>
            </a:ext>
          </a:extLst>
        </p:spPr>
      </p:pic>
      <p:sp>
        <p:nvSpPr>
          <p:cNvPr id="149" name="Google Shape;149;p21"/>
          <p:cNvSpPr/>
          <p:nvPr/>
        </p:nvSpPr>
        <p:spPr>
          <a:xfrm>
            <a:off x="4738600" y="1668322"/>
            <a:ext cx="2877300" cy="28569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t>
            </a:r>
            <a:r>
              <a:rPr lang="en" dirty="0" err="1"/>
              <a:t>Cómo</a:t>
            </a:r>
            <a:r>
              <a:rPr lang="en" dirty="0"/>
              <a:t> </a:t>
            </a:r>
            <a:r>
              <a:rPr lang="en" dirty="0" err="1"/>
              <a:t>funciona</a:t>
            </a:r>
            <a:r>
              <a:rPr lang="en" dirty="0"/>
              <a:t> </a:t>
            </a:r>
            <a:r>
              <a:rPr lang="en" i="1" dirty="0"/>
              <a:t>Life</a:t>
            </a:r>
            <a:r>
              <a:rPr lang="en" dirty="0"/>
              <a:t>?</a:t>
            </a:r>
            <a:endParaRPr dirty="0"/>
          </a:p>
        </p:txBody>
      </p:sp>
      <p:sp>
        <p:nvSpPr>
          <p:cNvPr id="151" name="Google Shape;151;p21"/>
          <p:cNvSpPr txBox="1">
            <a:spLocks noGrp="1"/>
          </p:cNvSpPr>
          <p:nvPr>
            <p:ph type="body" idx="1"/>
          </p:nvPr>
        </p:nvSpPr>
        <p:spPr>
          <a:xfrm>
            <a:off x="786150" y="1345924"/>
            <a:ext cx="3651000" cy="2206800"/>
          </a:xfrm>
          <a:prstGeom prst="rect">
            <a:avLst/>
          </a:prstGeom>
        </p:spPr>
        <p:txBody>
          <a:bodyPr spcFirstLastPara="1" wrap="square" lIns="91425" tIns="91425" rIns="91425" bIns="91425" anchor="t" anchorCtr="0">
            <a:noAutofit/>
          </a:bodyPr>
          <a:lstStyle/>
          <a:p>
            <a:pPr indent="-457200">
              <a:buFont typeface="+mj-lt"/>
              <a:buAutoNum type="arabicPeriod"/>
            </a:pPr>
            <a:r>
              <a:rPr lang="es-ES" sz="1400" dirty="0"/>
              <a:t>Cualquier célula viva con menos de dos células vecinas vivas muere, por soledad.</a:t>
            </a:r>
          </a:p>
          <a:p>
            <a:pPr lvl="0" indent="-457200">
              <a:buFont typeface="+mj-lt"/>
              <a:buAutoNum type="arabicPeriod"/>
            </a:pPr>
            <a:r>
              <a:rPr lang="es-ES" sz="1400" dirty="0"/>
              <a:t>Cualquier célula viva con dos o tres células vecinas se mantiene viva.</a:t>
            </a:r>
          </a:p>
          <a:p>
            <a:pPr lvl="0" indent="-457200">
              <a:buFont typeface="+mj-lt"/>
              <a:buAutoNum type="arabicPeriod"/>
            </a:pPr>
            <a:r>
              <a:rPr lang="es-ES" sz="1400" dirty="0"/>
              <a:t>Cualquier célula viva con más de tres células vecinas muere, por sobrepoblación.</a:t>
            </a:r>
          </a:p>
          <a:p>
            <a:pPr lvl="0" indent="-457200">
              <a:buFont typeface="+mj-lt"/>
              <a:buAutoNum type="arabicPeriod"/>
            </a:pPr>
            <a:r>
              <a:rPr lang="es-ES" sz="1400" dirty="0"/>
              <a:t>Cualquier célula muerta exactamente tres células vecinas vivas vive, por nacimiento.</a:t>
            </a:r>
            <a:endParaRPr lang="es-ES" sz="1050" dirty="0"/>
          </a:p>
          <a:p>
            <a:pPr lvl="0" indent="-457200">
              <a:buFont typeface="+mj-lt"/>
              <a:buAutoNum type="arabicPeriod"/>
            </a:pPr>
            <a:endParaRPr sz="1100" dirty="0"/>
          </a:p>
        </p:txBody>
      </p:sp>
      <p:cxnSp>
        <p:nvCxnSpPr>
          <p:cNvPr id="153" name="Google Shape;153;p21"/>
          <p:cNvCxnSpPr/>
          <p:nvPr/>
        </p:nvCxnSpPr>
        <p:spPr>
          <a:xfrm rot="10800000" flipH="1">
            <a:off x="6793191" y="367851"/>
            <a:ext cx="638700" cy="1419600"/>
          </a:xfrm>
          <a:prstGeom prst="straightConnector1">
            <a:avLst/>
          </a:prstGeom>
          <a:noFill/>
          <a:ln w="9525" cap="flat" cmpd="sng">
            <a:solidFill>
              <a:srgbClr val="CFD8DC"/>
            </a:solidFill>
            <a:prstDash val="solid"/>
            <a:round/>
            <a:headEnd type="none" w="med" len="med"/>
            <a:tailEnd type="none" w="med" len="med"/>
          </a:ln>
        </p:spPr>
      </p:cxnSp>
      <p:cxnSp>
        <p:nvCxnSpPr>
          <p:cNvPr id="154" name="Google Shape;154;p21"/>
          <p:cNvCxnSpPr/>
          <p:nvPr/>
        </p:nvCxnSpPr>
        <p:spPr>
          <a:xfrm rot="10800000" flipH="1">
            <a:off x="7194765" y="1515796"/>
            <a:ext cx="1377600" cy="570900"/>
          </a:xfrm>
          <a:prstGeom prst="straightConnector1">
            <a:avLst/>
          </a:prstGeom>
          <a:noFill/>
          <a:ln w="9525" cap="flat" cmpd="sng">
            <a:solidFill>
              <a:srgbClr val="CFD8DC"/>
            </a:solidFill>
            <a:prstDash val="solid"/>
            <a:round/>
            <a:headEnd type="none" w="med" len="med"/>
            <a:tailEnd type="none" w="med" len="med"/>
          </a:ln>
        </p:spPr>
      </p:cxnSp>
      <p:cxnSp>
        <p:nvCxnSpPr>
          <p:cNvPr id="155" name="Google Shape;155;p21"/>
          <p:cNvCxnSpPr/>
          <p:nvPr/>
        </p:nvCxnSpPr>
        <p:spPr>
          <a:xfrm rot="10800000" flipH="1">
            <a:off x="7068779" y="1169826"/>
            <a:ext cx="716400" cy="806100"/>
          </a:xfrm>
          <a:prstGeom prst="straightConnector1">
            <a:avLst/>
          </a:prstGeom>
          <a:noFill/>
          <a:ln w="9525" cap="flat" cmpd="sng">
            <a:solidFill>
              <a:srgbClr val="CFD8DC"/>
            </a:solidFill>
            <a:prstDash val="solid"/>
            <a:round/>
            <a:headEnd type="none" w="med" len="med"/>
            <a:tailEnd type="none" w="med" len="med"/>
          </a:ln>
        </p:spPr>
      </p:cxnSp>
      <p:sp>
        <p:nvSpPr>
          <p:cNvPr id="156" name="Google Shape;156;p2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pic>
        <p:nvPicPr>
          <p:cNvPr id="4" name="Audio 3">
            <a:hlinkClick r:id="" action="ppaction://media"/>
            <a:extLst>
              <a:ext uri="{FF2B5EF4-FFF2-40B4-BE49-F238E27FC236}">
                <a16:creationId xmlns:a16="http://schemas.microsoft.com/office/drawing/2014/main" id="{6E0B6914-5A49-BF4F-B06A-D3610D5CF18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2129050076"/>
      </p:ext>
    </p:extLst>
  </p:cSld>
  <p:clrMapOvr>
    <a:masterClrMapping/>
  </p:clrMapOvr>
  <p:transition advTm="70317">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1"/>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Patrones y estructuras relevantes</a:t>
            </a:r>
            <a:endParaRPr dirty="0"/>
          </a:p>
        </p:txBody>
      </p:sp>
      <p:sp>
        <p:nvSpPr>
          <p:cNvPr id="288" name="Google Shape;288;p31"/>
          <p:cNvSpPr txBox="1">
            <a:spLocks noGrp="1"/>
          </p:cNvSpPr>
          <p:nvPr>
            <p:ph type="body" idx="1"/>
          </p:nvPr>
        </p:nvSpPr>
        <p:spPr>
          <a:xfrm>
            <a:off x="595319" y="1535511"/>
            <a:ext cx="2419800" cy="11697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s-ES" b="1" dirty="0"/>
              <a:t>Unidades estáticas</a:t>
            </a:r>
            <a:endParaRPr b="1" dirty="0"/>
          </a:p>
          <a:p>
            <a:pPr marL="0" lvl="0" indent="0" algn="l" rtl="0">
              <a:spcBef>
                <a:spcPts val="600"/>
              </a:spcBef>
              <a:spcAft>
                <a:spcPts val="0"/>
              </a:spcAft>
              <a:buNone/>
            </a:pPr>
            <a:r>
              <a:rPr lang="en" sz="1200" dirty="0" err="1"/>
              <a:t>Estructuras</a:t>
            </a:r>
            <a:r>
              <a:rPr lang="en" sz="1200" dirty="0"/>
              <a:t> que no </a:t>
            </a:r>
            <a:r>
              <a:rPr lang="en" sz="1200" dirty="0" err="1"/>
              <a:t>cambian</a:t>
            </a:r>
            <a:r>
              <a:rPr lang="en" sz="1200" dirty="0"/>
              <a:t> entre </a:t>
            </a:r>
            <a:r>
              <a:rPr lang="en" sz="1200" dirty="0" err="1"/>
              <a:t>generaciones</a:t>
            </a:r>
            <a:r>
              <a:rPr lang="en" sz="1200" dirty="0"/>
              <a:t>.</a:t>
            </a:r>
            <a:endParaRPr sz="1200" dirty="0"/>
          </a:p>
        </p:txBody>
      </p:sp>
      <p:sp>
        <p:nvSpPr>
          <p:cNvPr id="289" name="Google Shape;289;p31"/>
          <p:cNvSpPr txBox="1">
            <a:spLocks noGrp="1"/>
          </p:cNvSpPr>
          <p:nvPr>
            <p:ph type="body" idx="2"/>
          </p:nvPr>
        </p:nvSpPr>
        <p:spPr>
          <a:xfrm>
            <a:off x="3139158" y="1535511"/>
            <a:ext cx="2419800" cy="11697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s-ES" b="1" dirty="0"/>
              <a:t>Osciladores</a:t>
            </a:r>
            <a:endParaRPr b="1" dirty="0"/>
          </a:p>
          <a:p>
            <a:pPr marL="0" lvl="0" indent="0" algn="l" rtl="0">
              <a:spcBef>
                <a:spcPts val="600"/>
              </a:spcBef>
              <a:spcAft>
                <a:spcPts val="0"/>
              </a:spcAft>
              <a:buNone/>
            </a:pPr>
            <a:r>
              <a:rPr lang="en" sz="1200" dirty="0" err="1"/>
              <a:t>Siguen</a:t>
            </a:r>
            <a:r>
              <a:rPr lang="en" sz="1200" dirty="0"/>
              <a:t> un </a:t>
            </a:r>
            <a:r>
              <a:rPr lang="en" sz="1200" dirty="0" err="1"/>
              <a:t>ciclo</a:t>
            </a:r>
            <a:r>
              <a:rPr lang="en" sz="1200" dirty="0"/>
              <a:t> </a:t>
            </a:r>
            <a:r>
              <a:rPr lang="en" sz="1200" dirty="0" err="1"/>
              <a:t>cerrado</a:t>
            </a:r>
            <a:r>
              <a:rPr lang="en" sz="1200" dirty="0"/>
              <a:t>, </a:t>
            </a:r>
            <a:r>
              <a:rPr lang="en" sz="1200" dirty="0" err="1"/>
              <a:t>tras</a:t>
            </a:r>
            <a:r>
              <a:rPr lang="en" sz="1200" dirty="0"/>
              <a:t> </a:t>
            </a:r>
            <a:r>
              <a:rPr lang="en" sz="1200" dirty="0" err="1"/>
              <a:t>varias</a:t>
            </a:r>
            <a:r>
              <a:rPr lang="en" sz="1200" dirty="0"/>
              <a:t> </a:t>
            </a:r>
            <a:r>
              <a:rPr lang="en" sz="1200" dirty="0" err="1"/>
              <a:t>generaciones</a:t>
            </a:r>
            <a:r>
              <a:rPr lang="en" sz="1200" dirty="0"/>
              <a:t> </a:t>
            </a:r>
            <a:r>
              <a:rPr lang="en" sz="1200" dirty="0" err="1"/>
              <a:t>vuelven</a:t>
            </a:r>
            <a:r>
              <a:rPr lang="en" sz="1200" dirty="0"/>
              <a:t> a </a:t>
            </a:r>
            <a:r>
              <a:rPr lang="en" sz="1200" dirty="0" err="1"/>
              <a:t>su</a:t>
            </a:r>
            <a:r>
              <a:rPr lang="en" sz="1200" dirty="0"/>
              <a:t> </a:t>
            </a:r>
            <a:r>
              <a:rPr lang="en" sz="1200" dirty="0" err="1"/>
              <a:t>estado</a:t>
            </a:r>
            <a:r>
              <a:rPr lang="en" sz="1200" dirty="0"/>
              <a:t> </a:t>
            </a:r>
            <a:r>
              <a:rPr lang="en" sz="1200" dirty="0" err="1"/>
              <a:t>inicial</a:t>
            </a:r>
            <a:r>
              <a:rPr lang="en" sz="1200" dirty="0"/>
              <a:t> y </a:t>
            </a:r>
            <a:r>
              <a:rPr lang="en" sz="1200" dirty="0" err="1"/>
              <a:t>repiten</a:t>
            </a:r>
            <a:r>
              <a:rPr lang="en" sz="1200" dirty="0"/>
              <a:t> el </a:t>
            </a:r>
            <a:r>
              <a:rPr lang="en" sz="1200" dirty="0" err="1"/>
              <a:t>proceso</a:t>
            </a:r>
            <a:r>
              <a:rPr lang="en" sz="1200" dirty="0"/>
              <a:t>.</a:t>
            </a:r>
            <a:endParaRPr sz="1200" dirty="0"/>
          </a:p>
        </p:txBody>
      </p:sp>
      <p:sp>
        <p:nvSpPr>
          <p:cNvPr id="290" name="Google Shape;290;p31"/>
          <p:cNvSpPr txBox="1">
            <a:spLocks noGrp="1"/>
          </p:cNvSpPr>
          <p:nvPr>
            <p:ph type="body" idx="3"/>
          </p:nvPr>
        </p:nvSpPr>
        <p:spPr>
          <a:xfrm>
            <a:off x="5615812" y="1535511"/>
            <a:ext cx="2419800" cy="11697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s-ES" b="1" dirty="0"/>
              <a:t>Naves</a:t>
            </a:r>
            <a:endParaRPr b="1" dirty="0"/>
          </a:p>
          <a:p>
            <a:pPr marL="0" lvl="0" indent="0" algn="l" rtl="0">
              <a:spcBef>
                <a:spcPts val="600"/>
              </a:spcBef>
              <a:spcAft>
                <a:spcPts val="0"/>
              </a:spcAft>
              <a:buNone/>
            </a:pPr>
            <a:r>
              <a:rPr lang="en" sz="1200" dirty="0" err="1"/>
              <a:t>Capaces</a:t>
            </a:r>
            <a:r>
              <a:rPr lang="en" sz="1200" dirty="0"/>
              <a:t> de </a:t>
            </a:r>
            <a:r>
              <a:rPr lang="en" sz="1200" dirty="0" err="1"/>
              <a:t>moverse</a:t>
            </a:r>
            <a:r>
              <a:rPr lang="en" sz="1200" dirty="0"/>
              <a:t> por el </a:t>
            </a:r>
            <a:r>
              <a:rPr lang="en" sz="1200" dirty="0" err="1"/>
              <a:t>mapa</a:t>
            </a:r>
            <a:r>
              <a:rPr lang="en" sz="1200" dirty="0"/>
              <a:t> </a:t>
            </a:r>
            <a:r>
              <a:rPr lang="en" sz="1200" dirty="0" err="1"/>
              <a:t>conservando</a:t>
            </a:r>
            <a:r>
              <a:rPr lang="en" sz="1200" dirty="0"/>
              <a:t> la mayor </a:t>
            </a:r>
            <a:r>
              <a:rPr lang="en" sz="1200" dirty="0" err="1"/>
              <a:t>parte</a:t>
            </a:r>
            <a:r>
              <a:rPr lang="en" sz="1200" dirty="0"/>
              <a:t> de </a:t>
            </a:r>
            <a:r>
              <a:rPr lang="en" sz="1200" dirty="0" err="1"/>
              <a:t>su</a:t>
            </a:r>
            <a:r>
              <a:rPr lang="en" sz="1200" dirty="0"/>
              <a:t> </a:t>
            </a:r>
            <a:r>
              <a:rPr lang="en" sz="1200" dirty="0" err="1"/>
              <a:t>integridad</a:t>
            </a:r>
            <a:r>
              <a:rPr lang="en" sz="1200" dirty="0"/>
              <a:t>. </a:t>
            </a:r>
            <a:endParaRPr sz="1200" dirty="0"/>
          </a:p>
          <a:p>
            <a:pPr marL="0" lvl="0" indent="0" algn="l" rtl="0">
              <a:spcBef>
                <a:spcPts val="600"/>
              </a:spcBef>
              <a:spcAft>
                <a:spcPts val="0"/>
              </a:spcAft>
              <a:buNone/>
            </a:pPr>
            <a:endParaRPr sz="1200" dirty="0"/>
          </a:p>
        </p:txBody>
      </p:sp>
      <p:sp>
        <p:nvSpPr>
          <p:cNvPr id="291" name="Google Shape;291;p31"/>
          <p:cNvSpPr txBox="1">
            <a:spLocks noGrp="1"/>
          </p:cNvSpPr>
          <p:nvPr>
            <p:ph type="body" idx="1"/>
          </p:nvPr>
        </p:nvSpPr>
        <p:spPr>
          <a:xfrm>
            <a:off x="7468834" y="3526403"/>
            <a:ext cx="2419800" cy="1101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200" dirty="0"/>
              <a:t>.</a:t>
            </a:r>
            <a:endParaRPr sz="1200" dirty="0"/>
          </a:p>
        </p:txBody>
      </p:sp>
      <p:sp>
        <p:nvSpPr>
          <p:cNvPr id="292" name="Google Shape;292;p31"/>
          <p:cNvSpPr txBox="1">
            <a:spLocks noGrp="1"/>
          </p:cNvSpPr>
          <p:nvPr>
            <p:ph type="body" idx="2"/>
          </p:nvPr>
        </p:nvSpPr>
        <p:spPr>
          <a:xfrm>
            <a:off x="7468834" y="5482360"/>
            <a:ext cx="2419800" cy="1101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sz="1200" dirty="0"/>
          </a:p>
        </p:txBody>
      </p:sp>
      <p:sp>
        <p:nvSpPr>
          <p:cNvPr id="293" name="Google Shape;293;p31"/>
          <p:cNvSpPr txBox="1">
            <a:spLocks noGrp="1"/>
          </p:cNvSpPr>
          <p:nvPr>
            <p:ph type="body" idx="3"/>
          </p:nvPr>
        </p:nvSpPr>
        <p:spPr>
          <a:xfrm>
            <a:off x="6711053" y="5371106"/>
            <a:ext cx="2419800" cy="1101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endParaRPr sz="1200" dirty="0"/>
          </a:p>
        </p:txBody>
      </p:sp>
      <p:sp>
        <p:nvSpPr>
          <p:cNvPr id="338" name="Google Shape;338;p3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63" name="Google Shape;856;p48">
            <a:extLst>
              <a:ext uri="{FF2B5EF4-FFF2-40B4-BE49-F238E27FC236}">
                <a16:creationId xmlns:a16="http://schemas.microsoft.com/office/drawing/2014/main" id="{44664624-ECC1-6F4B-8C94-3D1EDF49F39C}"/>
              </a:ext>
            </a:extLst>
          </p:cNvPr>
          <p:cNvGrpSpPr/>
          <p:nvPr/>
        </p:nvGrpSpPr>
        <p:grpSpPr>
          <a:xfrm>
            <a:off x="4137750" y="1353178"/>
            <a:ext cx="435022" cy="323445"/>
            <a:chOff x="5247525" y="3007275"/>
            <a:chExt cx="517575" cy="384825"/>
          </a:xfrm>
        </p:grpSpPr>
        <p:sp>
          <p:nvSpPr>
            <p:cNvPr id="64" name="Google Shape;857;p48">
              <a:extLst>
                <a:ext uri="{FF2B5EF4-FFF2-40B4-BE49-F238E27FC236}">
                  <a16:creationId xmlns:a16="http://schemas.microsoft.com/office/drawing/2014/main" id="{0FD5B48D-E213-0745-AA47-1AF25BF53E77}"/>
                </a:ext>
              </a:extLst>
            </p:cNvPr>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5" name="Google Shape;858;p48">
              <a:extLst>
                <a:ext uri="{FF2B5EF4-FFF2-40B4-BE49-F238E27FC236}">
                  <a16:creationId xmlns:a16="http://schemas.microsoft.com/office/drawing/2014/main" id="{A998284F-EE13-E647-9F63-93078A5B3D29}"/>
                </a:ext>
              </a:extLst>
            </p:cNvPr>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66" name="Google Shape;921;p48">
            <a:extLst>
              <a:ext uri="{FF2B5EF4-FFF2-40B4-BE49-F238E27FC236}">
                <a16:creationId xmlns:a16="http://schemas.microsoft.com/office/drawing/2014/main" id="{716C8410-45F3-364A-A2C5-36103467CAE4}"/>
              </a:ext>
            </a:extLst>
          </p:cNvPr>
          <p:cNvGrpSpPr/>
          <p:nvPr/>
        </p:nvGrpSpPr>
        <p:grpSpPr>
          <a:xfrm>
            <a:off x="6639930" y="1331992"/>
            <a:ext cx="371564" cy="371543"/>
            <a:chOff x="576250" y="4319400"/>
            <a:chExt cx="442075" cy="442050"/>
          </a:xfrm>
        </p:grpSpPr>
        <p:sp>
          <p:nvSpPr>
            <p:cNvPr id="67" name="Google Shape;922;p48">
              <a:extLst>
                <a:ext uri="{FF2B5EF4-FFF2-40B4-BE49-F238E27FC236}">
                  <a16:creationId xmlns:a16="http://schemas.microsoft.com/office/drawing/2014/main" id="{70165016-A97D-6E40-9402-DD7B948C7A01}"/>
                </a:ext>
              </a:extLst>
            </p:cNvPr>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8" name="Google Shape;923;p48">
              <a:extLst>
                <a:ext uri="{FF2B5EF4-FFF2-40B4-BE49-F238E27FC236}">
                  <a16:creationId xmlns:a16="http://schemas.microsoft.com/office/drawing/2014/main" id="{8394056A-E339-2C48-B3CC-C32C03674967}"/>
                </a:ext>
              </a:extLst>
            </p:cNvPr>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9" name="Google Shape;924;p48">
              <a:extLst>
                <a:ext uri="{FF2B5EF4-FFF2-40B4-BE49-F238E27FC236}">
                  <a16:creationId xmlns:a16="http://schemas.microsoft.com/office/drawing/2014/main" id="{B4964BCA-AD98-BD4B-947B-8213B8BF8B04}"/>
                </a:ext>
              </a:extLst>
            </p:cNvPr>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0" name="Google Shape;925;p48">
              <a:extLst>
                <a:ext uri="{FF2B5EF4-FFF2-40B4-BE49-F238E27FC236}">
                  <a16:creationId xmlns:a16="http://schemas.microsoft.com/office/drawing/2014/main" id="{65A0273A-EA70-E942-BA24-F3E4D7E2B85C}"/>
                </a:ext>
              </a:extLst>
            </p:cNvPr>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1" name="Google Shape;778;p48">
            <a:extLst>
              <a:ext uri="{FF2B5EF4-FFF2-40B4-BE49-F238E27FC236}">
                <a16:creationId xmlns:a16="http://schemas.microsoft.com/office/drawing/2014/main" id="{AB476005-A260-634A-AD81-F2AA529AEA92}"/>
              </a:ext>
            </a:extLst>
          </p:cNvPr>
          <p:cNvGrpSpPr/>
          <p:nvPr/>
        </p:nvGrpSpPr>
        <p:grpSpPr>
          <a:xfrm>
            <a:off x="1717950" y="1290481"/>
            <a:ext cx="293251" cy="405201"/>
            <a:chOff x="3979850" y="1598950"/>
            <a:chExt cx="356825" cy="505375"/>
          </a:xfrm>
        </p:grpSpPr>
        <p:sp>
          <p:nvSpPr>
            <p:cNvPr id="72" name="Google Shape;779;p48">
              <a:extLst>
                <a:ext uri="{FF2B5EF4-FFF2-40B4-BE49-F238E27FC236}">
                  <a16:creationId xmlns:a16="http://schemas.microsoft.com/office/drawing/2014/main" id="{24C53FEA-AA03-414B-A5D2-FC1627E498F2}"/>
                </a:ext>
              </a:extLst>
            </p:cNvPr>
            <p:cNvSpPr/>
            <p:nvPr/>
          </p:nvSpPr>
          <p:spPr>
            <a:xfrm>
              <a:off x="3979850"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FFFF"/>
                </a:solidFill>
              </a:endParaRPr>
            </a:p>
          </p:txBody>
        </p:sp>
        <p:sp>
          <p:nvSpPr>
            <p:cNvPr id="73" name="Google Shape;780;p48">
              <a:extLst>
                <a:ext uri="{FF2B5EF4-FFF2-40B4-BE49-F238E27FC236}">
                  <a16:creationId xmlns:a16="http://schemas.microsoft.com/office/drawing/2014/main" id="{164EB70F-55CA-134F-B672-67D3F5538555}"/>
                </a:ext>
              </a:extLst>
            </p:cNvPr>
            <p:cNvSpPr/>
            <p:nvPr/>
          </p:nvSpPr>
          <p:spPr>
            <a:xfrm>
              <a:off x="4037075"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121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pic>
        <p:nvPicPr>
          <p:cNvPr id="2050" name="Picture 2">
            <a:extLst>
              <a:ext uri="{FF2B5EF4-FFF2-40B4-BE49-F238E27FC236}">
                <a16:creationId xmlns:a16="http://schemas.microsoft.com/office/drawing/2014/main" id="{F59AA684-1243-7D4B-A2A8-7673DD6755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2004" y="3170321"/>
            <a:ext cx="515976" cy="51597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B79F1BD9-322F-3743-A803-94161D8666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28610" y="3042906"/>
            <a:ext cx="975120" cy="81591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AE2C5C80-B97D-4640-B601-25B6C5E9BAC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60908" y="3020351"/>
            <a:ext cx="815917" cy="815917"/>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58588077-C811-9C41-B84E-286ED1E8C30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284375" y="2918556"/>
            <a:ext cx="1064616" cy="1064616"/>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D99DB759-C91B-A34B-983F-502988CA2EE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869190" y="2874529"/>
            <a:ext cx="1055553" cy="1055553"/>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a:extLst>
              <a:ext uri="{FF2B5EF4-FFF2-40B4-BE49-F238E27FC236}">
                <a16:creationId xmlns:a16="http://schemas.microsoft.com/office/drawing/2014/main" id="{1A3C3993-6B76-124C-8627-F09AA1717CF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55373" y="2827059"/>
            <a:ext cx="1244348" cy="1121450"/>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28AD36BA-FBF8-8044-8D81-058C30E9AE65}"/>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257794482"/>
      </p:ext>
    </p:extLst>
  </p:cSld>
  <p:clrMapOvr>
    <a:masterClrMapping/>
  </p:clrMapOvr>
  <p:transition advTm="93719">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205" name="Google Shape;205;p24"/>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t>Conjetura</a:t>
            </a:r>
            <a:r>
              <a:rPr lang="en" dirty="0"/>
              <a:t> de Conway</a:t>
            </a:r>
            <a:endParaRPr dirty="0"/>
          </a:p>
        </p:txBody>
      </p:sp>
      <p:sp>
        <p:nvSpPr>
          <p:cNvPr id="206" name="Google Shape;206;p24"/>
          <p:cNvSpPr/>
          <p:nvPr/>
        </p:nvSpPr>
        <p:spPr>
          <a:xfrm>
            <a:off x="0" y="1928808"/>
            <a:ext cx="9144000" cy="3214800"/>
          </a:xfrm>
          <a:prstGeom prst="rect">
            <a:avLst/>
          </a:prstGeom>
          <a:solidFill>
            <a:srgbClr val="0091EA">
              <a:alpha val="3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7" name="Google Shape;207;p24"/>
          <p:cNvSpPr/>
          <p:nvPr/>
        </p:nvSpPr>
        <p:spPr>
          <a:xfrm>
            <a:off x="4675367" y="659420"/>
            <a:ext cx="2079621" cy="1105859"/>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 sz="1200" dirty="0">
                <a:solidFill>
                  <a:srgbClr val="263238"/>
                </a:solidFill>
                <a:latin typeface="Source Sans Pro"/>
                <a:ea typeface="Source Sans Pro"/>
                <a:cs typeface="Source Sans Pro"/>
                <a:sym typeface="Source Sans Pro"/>
              </a:rPr>
              <a:t>"No se </a:t>
            </a:r>
            <a:r>
              <a:rPr lang="en" sz="1200" dirty="0" err="1">
                <a:solidFill>
                  <a:srgbClr val="263238"/>
                </a:solidFill>
                <a:latin typeface="Source Sans Pro"/>
                <a:ea typeface="Source Sans Pro"/>
                <a:cs typeface="Source Sans Pro"/>
                <a:sym typeface="Source Sans Pro"/>
              </a:rPr>
              <a:t>puede</a:t>
            </a:r>
            <a:r>
              <a:rPr lang="en" sz="1200" dirty="0">
                <a:solidFill>
                  <a:srgbClr val="263238"/>
                </a:solidFill>
                <a:latin typeface="Source Sans Pro"/>
                <a:ea typeface="Source Sans Pro"/>
                <a:cs typeface="Source Sans Pro"/>
                <a:sym typeface="Source Sans Pro"/>
              </a:rPr>
              <a:t> </a:t>
            </a:r>
            <a:r>
              <a:rPr lang="en" sz="1200" dirty="0" err="1">
                <a:solidFill>
                  <a:srgbClr val="263238"/>
                </a:solidFill>
                <a:latin typeface="Source Sans Pro"/>
                <a:ea typeface="Source Sans Pro"/>
                <a:cs typeface="Source Sans Pro"/>
                <a:sym typeface="Source Sans Pro"/>
              </a:rPr>
              <a:t>crear</a:t>
            </a:r>
            <a:r>
              <a:rPr lang="en" sz="1200" dirty="0">
                <a:solidFill>
                  <a:srgbClr val="263238"/>
                </a:solidFill>
                <a:latin typeface="Source Sans Pro"/>
                <a:ea typeface="Source Sans Pro"/>
                <a:cs typeface="Source Sans Pro"/>
                <a:sym typeface="Source Sans Pro"/>
              </a:rPr>
              <a:t> una </a:t>
            </a:r>
            <a:r>
              <a:rPr lang="en" sz="1200" dirty="0" err="1">
                <a:solidFill>
                  <a:srgbClr val="263238"/>
                </a:solidFill>
                <a:latin typeface="Source Sans Pro"/>
                <a:ea typeface="Source Sans Pro"/>
                <a:cs typeface="Source Sans Pro"/>
                <a:sym typeface="Source Sans Pro"/>
              </a:rPr>
              <a:t>estructura</a:t>
            </a:r>
            <a:r>
              <a:rPr lang="en" sz="1200" dirty="0">
                <a:solidFill>
                  <a:srgbClr val="263238"/>
                </a:solidFill>
                <a:latin typeface="Source Sans Pro"/>
                <a:ea typeface="Source Sans Pro"/>
                <a:cs typeface="Source Sans Pro"/>
                <a:sym typeface="Source Sans Pro"/>
              </a:rPr>
              <a:t> </a:t>
            </a:r>
            <a:r>
              <a:rPr lang="en" sz="1200" dirty="0" err="1">
                <a:solidFill>
                  <a:srgbClr val="263238"/>
                </a:solidFill>
                <a:latin typeface="Source Sans Pro"/>
                <a:ea typeface="Source Sans Pro"/>
                <a:cs typeface="Source Sans Pro"/>
                <a:sym typeface="Source Sans Pro"/>
              </a:rPr>
              <a:t>capaz</a:t>
            </a:r>
            <a:r>
              <a:rPr lang="en" sz="1200" dirty="0">
                <a:solidFill>
                  <a:srgbClr val="263238"/>
                </a:solidFill>
                <a:latin typeface="Source Sans Pro"/>
                <a:ea typeface="Source Sans Pro"/>
                <a:cs typeface="Source Sans Pro"/>
                <a:sym typeface="Source Sans Pro"/>
              </a:rPr>
              <a:t> de </a:t>
            </a:r>
            <a:r>
              <a:rPr lang="en" sz="1200" dirty="0" err="1">
                <a:solidFill>
                  <a:srgbClr val="263238"/>
                </a:solidFill>
                <a:latin typeface="Source Sans Pro"/>
                <a:ea typeface="Source Sans Pro"/>
                <a:cs typeface="Source Sans Pro"/>
                <a:sym typeface="Source Sans Pro"/>
              </a:rPr>
              <a:t>crecer</a:t>
            </a:r>
            <a:r>
              <a:rPr lang="en" sz="1200" dirty="0">
                <a:solidFill>
                  <a:srgbClr val="263238"/>
                </a:solidFill>
                <a:latin typeface="Source Sans Pro"/>
                <a:ea typeface="Source Sans Pro"/>
                <a:cs typeface="Source Sans Pro"/>
                <a:sym typeface="Source Sans Pro"/>
              </a:rPr>
              <a:t> </a:t>
            </a:r>
            <a:r>
              <a:rPr lang="en" sz="1200" dirty="0" err="1">
                <a:solidFill>
                  <a:srgbClr val="263238"/>
                </a:solidFill>
                <a:latin typeface="Source Sans Pro"/>
                <a:ea typeface="Source Sans Pro"/>
                <a:cs typeface="Source Sans Pro"/>
                <a:sym typeface="Source Sans Pro"/>
              </a:rPr>
              <a:t>indefinidamente</a:t>
            </a:r>
            <a:r>
              <a:rPr lang="en" sz="1200" dirty="0">
                <a:solidFill>
                  <a:srgbClr val="263238"/>
                </a:solidFill>
                <a:latin typeface="Source Sans Pro"/>
                <a:ea typeface="Source Sans Pro"/>
                <a:cs typeface="Source Sans Pro"/>
                <a:sym typeface="Source Sans Pro"/>
              </a:rPr>
              <a:t>, debe </a:t>
            </a:r>
            <a:r>
              <a:rPr lang="en" sz="1200" dirty="0" err="1">
                <a:solidFill>
                  <a:srgbClr val="263238"/>
                </a:solidFill>
                <a:latin typeface="Source Sans Pro"/>
                <a:ea typeface="Source Sans Pro"/>
                <a:cs typeface="Source Sans Pro"/>
                <a:sym typeface="Source Sans Pro"/>
              </a:rPr>
              <a:t>existir</a:t>
            </a:r>
            <a:r>
              <a:rPr lang="en" sz="1200" dirty="0">
                <a:solidFill>
                  <a:srgbClr val="263238"/>
                </a:solidFill>
                <a:latin typeface="Source Sans Pro"/>
                <a:ea typeface="Source Sans Pro"/>
                <a:cs typeface="Source Sans Pro"/>
                <a:sym typeface="Source Sans Pro"/>
              </a:rPr>
              <a:t> </a:t>
            </a:r>
            <a:r>
              <a:rPr lang="en" sz="1200" dirty="0" err="1">
                <a:solidFill>
                  <a:srgbClr val="263238"/>
                </a:solidFill>
                <a:latin typeface="Source Sans Pro"/>
                <a:ea typeface="Source Sans Pro"/>
                <a:cs typeface="Source Sans Pro"/>
                <a:sym typeface="Source Sans Pro"/>
              </a:rPr>
              <a:t>algún</a:t>
            </a:r>
            <a:r>
              <a:rPr lang="en" sz="1200" dirty="0">
                <a:solidFill>
                  <a:srgbClr val="263238"/>
                </a:solidFill>
                <a:latin typeface="Source Sans Pro"/>
                <a:ea typeface="Source Sans Pro"/>
                <a:cs typeface="Source Sans Pro"/>
                <a:sym typeface="Source Sans Pro"/>
              </a:rPr>
              <a:t> </a:t>
            </a:r>
            <a:r>
              <a:rPr lang="en" sz="1200" dirty="0" err="1">
                <a:solidFill>
                  <a:srgbClr val="263238"/>
                </a:solidFill>
                <a:latin typeface="Source Sans Pro"/>
                <a:ea typeface="Source Sans Pro"/>
                <a:cs typeface="Source Sans Pro"/>
                <a:sym typeface="Source Sans Pro"/>
              </a:rPr>
              <a:t>límite</a:t>
            </a:r>
            <a:r>
              <a:rPr lang="en" sz="1200" dirty="0">
                <a:solidFill>
                  <a:srgbClr val="263238"/>
                </a:solidFill>
                <a:latin typeface="Source Sans Pro"/>
                <a:ea typeface="Source Sans Pro"/>
                <a:cs typeface="Source Sans Pro"/>
                <a:sym typeface="Source Sans Pro"/>
              </a:rPr>
              <a:t> superior </a:t>
            </a:r>
            <a:r>
              <a:rPr lang="en" sz="1200" dirty="0" err="1">
                <a:solidFill>
                  <a:srgbClr val="263238"/>
                </a:solidFill>
                <a:latin typeface="Source Sans Pro"/>
                <a:ea typeface="Source Sans Pro"/>
                <a:cs typeface="Source Sans Pro"/>
                <a:sym typeface="Source Sans Pro"/>
              </a:rPr>
              <a:t>tras</a:t>
            </a:r>
            <a:r>
              <a:rPr lang="en" sz="1200" dirty="0">
                <a:solidFill>
                  <a:srgbClr val="263238"/>
                </a:solidFill>
                <a:latin typeface="Source Sans Pro"/>
                <a:ea typeface="Source Sans Pro"/>
                <a:cs typeface="Source Sans Pro"/>
                <a:sym typeface="Source Sans Pro"/>
              </a:rPr>
              <a:t> el </a:t>
            </a:r>
            <a:r>
              <a:rPr lang="en" sz="1200" dirty="0" err="1">
                <a:solidFill>
                  <a:srgbClr val="263238"/>
                </a:solidFill>
                <a:latin typeface="Source Sans Pro"/>
                <a:ea typeface="Source Sans Pro"/>
                <a:cs typeface="Source Sans Pro"/>
                <a:sym typeface="Source Sans Pro"/>
              </a:rPr>
              <a:t>cual</a:t>
            </a:r>
            <a:r>
              <a:rPr lang="en" sz="1200" dirty="0">
                <a:solidFill>
                  <a:srgbClr val="263238"/>
                </a:solidFill>
                <a:latin typeface="Source Sans Pro"/>
                <a:ea typeface="Source Sans Pro"/>
                <a:cs typeface="Source Sans Pro"/>
                <a:sym typeface="Source Sans Pro"/>
              </a:rPr>
              <a:t> las </a:t>
            </a:r>
            <a:r>
              <a:rPr lang="en" sz="1200" dirty="0" err="1">
                <a:solidFill>
                  <a:srgbClr val="263238"/>
                </a:solidFill>
                <a:latin typeface="Source Sans Pro"/>
                <a:ea typeface="Source Sans Pro"/>
                <a:cs typeface="Source Sans Pro"/>
                <a:sym typeface="Source Sans Pro"/>
              </a:rPr>
              <a:t>estructuras</a:t>
            </a:r>
            <a:r>
              <a:rPr lang="en" sz="1200" dirty="0">
                <a:solidFill>
                  <a:srgbClr val="263238"/>
                </a:solidFill>
                <a:latin typeface="Source Sans Pro"/>
                <a:ea typeface="Source Sans Pro"/>
                <a:cs typeface="Source Sans Pro"/>
                <a:sym typeface="Source Sans Pro"/>
              </a:rPr>
              <a:t> </a:t>
            </a:r>
            <a:r>
              <a:rPr lang="en" sz="1200" dirty="0" err="1">
                <a:solidFill>
                  <a:srgbClr val="263238"/>
                </a:solidFill>
                <a:latin typeface="Source Sans Pro"/>
                <a:ea typeface="Source Sans Pro"/>
                <a:cs typeface="Source Sans Pro"/>
                <a:sym typeface="Source Sans Pro"/>
              </a:rPr>
              <a:t>colapsen</a:t>
            </a:r>
            <a:r>
              <a:rPr lang="en" sz="1200" dirty="0">
                <a:solidFill>
                  <a:srgbClr val="263238"/>
                </a:solidFill>
                <a:latin typeface="Source Sans Pro"/>
                <a:ea typeface="Source Sans Pro"/>
                <a:cs typeface="Source Sans Pro"/>
                <a:sym typeface="Source Sans Pro"/>
              </a:rPr>
              <a:t>”</a:t>
            </a:r>
            <a:endParaRPr sz="1200" dirty="0">
              <a:solidFill>
                <a:srgbClr val="263238"/>
              </a:solidFill>
              <a:latin typeface="Source Sans Pro"/>
              <a:ea typeface="Source Sans Pro"/>
              <a:cs typeface="Source Sans Pro"/>
              <a:sym typeface="Source Sans Pro"/>
            </a:endParaRPr>
          </a:p>
        </p:txBody>
      </p:sp>
      <p:sp>
        <p:nvSpPr>
          <p:cNvPr id="209" name="Google Shape;209;p2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3076" name="Picture 4">
            <a:extLst>
              <a:ext uri="{FF2B5EF4-FFF2-40B4-BE49-F238E27FC236}">
                <a16:creationId xmlns:a16="http://schemas.microsoft.com/office/drawing/2014/main" id="{39DBC576-D17E-B848-A69F-1E7D8792559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952" y="2164889"/>
            <a:ext cx="4947776" cy="1446526"/>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5AF2B405-6140-1E40-98E4-3F36AFD8E79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14939" y="2113770"/>
            <a:ext cx="1929997" cy="1548763"/>
          </a:xfrm>
          <a:prstGeom prst="rect">
            <a:avLst/>
          </a:prstGeom>
          <a:noFill/>
          <a:extLst>
            <a:ext uri="{909E8E84-426E-40DD-AFC4-6F175D3DCCD1}">
              <a14:hiddenFill xmlns:a14="http://schemas.microsoft.com/office/drawing/2010/main">
                <a:solidFill>
                  <a:srgbClr val="FFFFFF"/>
                </a:solidFill>
              </a14:hiddenFill>
            </a:ext>
          </a:extLst>
        </p:spPr>
      </p:pic>
      <p:sp>
        <p:nvSpPr>
          <p:cNvPr id="40" name="Google Shape;207;p24">
            <a:extLst>
              <a:ext uri="{FF2B5EF4-FFF2-40B4-BE49-F238E27FC236}">
                <a16:creationId xmlns:a16="http://schemas.microsoft.com/office/drawing/2014/main" id="{5851122E-A18C-FE4B-B42C-7C8D58C27814}"/>
              </a:ext>
            </a:extLst>
          </p:cNvPr>
          <p:cNvSpPr/>
          <p:nvPr/>
        </p:nvSpPr>
        <p:spPr>
          <a:xfrm>
            <a:off x="752692" y="3624299"/>
            <a:ext cx="3748296" cy="3475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dirty="0">
                <a:solidFill>
                  <a:srgbClr val="263238"/>
                </a:solidFill>
                <a:latin typeface="Source Sans Pro"/>
                <a:ea typeface="Source Sans Pro"/>
                <a:cs typeface="Source Sans Pro"/>
                <a:sym typeface="Source Sans Pro"/>
              </a:rPr>
              <a:t>Gospel Glider Gun, Bill Gospel et al., </a:t>
            </a:r>
            <a:r>
              <a:rPr lang="en" sz="1200" dirty="0" err="1">
                <a:solidFill>
                  <a:srgbClr val="263238"/>
                </a:solidFill>
                <a:latin typeface="Source Sans Pro"/>
                <a:ea typeface="Source Sans Pro"/>
                <a:cs typeface="Source Sans Pro"/>
                <a:sym typeface="Source Sans Pro"/>
              </a:rPr>
              <a:t>noviembre</a:t>
            </a:r>
            <a:r>
              <a:rPr lang="en" sz="1200" dirty="0">
                <a:solidFill>
                  <a:srgbClr val="263238"/>
                </a:solidFill>
                <a:latin typeface="Source Sans Pro"/>
                <a:ea typeface="Source Sans Pro"/>
                <a:cs typeface="Source Sans Pro"/>
                <a:sym typeface="Source Sans Pro"/>
              </a:rPr>
              <a:t> de 1970</a:t>
            </a:r>
            <a:endParaRPr sz="1200" dirty="0">
              <a:solidFill>
                <a:srgbClr val="263238"/>
              </a:solidFill>
              <a:latin typeface="Source Sans Pro"/>
              <a:ea typeface="Source Sans Pro"/>
              <a:cs typeface="Source Sans Pro"/>
              <a:sym typeface="Source Sans Pro"/>
            </a:endParaRPr>
          </a:p>
        </p:txBody>
      </p:sp>
      <p:sp>
        <p:nvSpPr>
          <p:cNvPr id="41" name="Google Shape;207;p24">
            <a:extLst>
              <a:ext uri="{FF2B5EF4-FFF2-40B4-BE49-F238E27FC236}">
                <a16:creationId xmlns:a16="http://schemas.microsoft.com/office/drawing/2014/main" id="{235AA0CE-984A-1847-8435-1A1D6BFC3066}"/>
              </a:ext>
            </a:extLst>
          </p:cNvPr>
          <p:cNvSpPr/>
          <p:nvPr/>
        </p:nvSpPr>
        <p:spPr>
          <a:xfrm>
            <a:off x="5454397" y="3699520"/>
            <a:ext cx="3748296" cy="34756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dirty="0" err="1">
                <a:solidFill>
                  <a:srgbClr val="263238"/>
                </a:solidFill>
                <a:latin typeface="Source Sans Pro"/>
                <a:ea typeface="Source Sans Pro"/>
                <a:cs typeface="Source Sans Pro"/>
                <a:sym typeface="Source Sans Pro"/>
              </a:rPr>
              <a:t>Patrón</a:t>
            </a:r>
            <a:r>
              <a:rPr lang="en" sz="1200" dirty="0">
                <a:solidFill>
                  <a:srgbClr val="263238"/>
                </a:solidFill>
                <a:latin typeface="Source Sans Pro"/>
                <a:ea typeface="Source Sans Pro"/>
                <a:cs typeface="Source Sans Pro"/>
                <a:sym typeface="Source Sans Pro"/>
              </a:rPr>
              <a:t> </a:t>
            </a:r>
            <a:r>
              <a:rPr lang="en" sz="1200" dirty="0" err="1">
                <a:solidFill>
                  <a:srgbClr val="263238"/>
                </a:solidFill>
                <a:latin typeface="Source Sans Pro"/>
                <a:ea typeface="Source Sans Pro"/>
                <a:cs typeface="Source Sans Pro"/>
                <a:sym typeface="Source Sans Pro"/>
              </a:rPr>
              <a:t>mínimo</a:t>
            </a:r>
            <a:r>
              <a:rPr lang="en" sz="1200" dirty="0">
                <a:solidFill>
                  <a:srgbClr val="263238"/>
                </a:solidFill>
                <a:latin typeface="Source Sans Pro"/>
                <a:ea typeface="Source Sans Pro"/>
                <a:cs typeface="Source Sans Pro"/>
                <a:sym typeface="Source Sans Pro"/>
              </a:rPr>
              <a:t> </a:t>
            </a:r>
            <a:r>
              <a:rPr lang="en" sz="1200" dirty="0" err="1">
                <a:solidFill>
                  <a:srgbClr val="263238"/>
                </a:solidFill>
                <a:latin typeface="Source Sans Pro"/>
                <a:ea typeface="Source Sans Pro"/>
                <a:cs typeface="Source Sans Pro"/>
                <a:sym typeface="Source Sans Pro"/>
              </a:rPr>
              <a:t>capaz</a:t>
            </a:r>
            <a:r>
              <a:rPr lang="en" sz="1200" dirty="0">
                <a:solidFill>
                  <a:srgbClr val="263238"/>
                </a:solidFill>
                <a:latin typeface="Source Sans Pro"/>
                <a:ea typeface="Source Sans Pro"/>
                <a:cs typeface="Source Sans Pro"/>
                <a:sym typeface="Source Sans Pro"/>
              </a:rPr>
              <a:t> de </a:t>
            </a:r>
            <a:r>
              <a:rPr lang="en" sz="1200" dirty="0" err="1">
                <a:solidFill>
                  <a:srgbClr val="263238"/>
                </a:solidFill>
                <a:latin typeface="Source Sans Pro"/>
                <a:ea typeface="Source Sans Pro"/>
                <a:cs typeface="Source Sans Pro"/>
                <a:sym typeface="Source Sans Pro"/>
              </a:rPr>
              <a:t>crecer</a:t>
            </a:r>
            <a:r>
              <a:rPr lang="en" sz="1200" dirty="0">
                <a:solidFill>
                  <a:srgbClr val="263238"/>
                </a:solidFill>
                <a:latin typeface="Source Sans Pro"/>
                <a:ea typeface="Source Sans Pro"/>
                <a:cs typeface="Source Sans Pro"/>
                <a:sym typeface="Source Sans Pro"/>
              </a:rPr>
              <a:t> </a:t>
            </a:r>
            <a:r>
              <a:rPr lang="en" sz="1200" dirty="0" err="1">
                <a:solidFill>
                  <a:srgbClr val="263238"/>
                </a:solidFill>
                <a:latin typeface="Source Sans Pro"/>
                <a:ea typeface="Source Sans Pro"/>
                <a:cs typeface="Source Sans Pro"/>
                <a:sym typeface="Source Sans Pro"/>
              </a:rPr>
              <a:t>indefinidamente</a:t>
            </a:r>
            <a:r>
              <a:rPr lang="en" sz="1200" dirty="0">
                <a:solidFill>
                  <a:srgbClr val="263238"/>
                </a:solidFill>
                <a:latin typeface="Source Sans Pro"/>
                <a:ea typeface="Source Sans Pro"/>
                <a:cs typeface="Source Sans Pro"/>
                <a:sym typeface="Source Sans Pro"/>
              </a:rPr>
              <a:t>, 1997</a:t>
            </a:r>
            <a:endParaRPr sz="1200" dirty="0">
              <a:solidFill>
                <a:srgbClr val="263238"/>
              </a:solidFill>
              <a:latin typeface="Source Sans Pro"/>
              <a:ea typeface="Source Sans Pro"/>
              <a:cs typeface="Source Sans Pro"/>
              <a:sym typeface="Source Sans Pro"/>
            </a:endParaRPr>
          </a:p>
        </p:txBody>
      </p:sp>
      <p:pic>
        <p:nvPicPr>
          <p:cNvPr id="18" name="Audio 17">
            <a:hlinkClick r:id="" action="ppaction://media"/>
            <a:extLst>
              <a:ext uri="{FF2B5EF4-FFF2-40B4-BE49-F238E27FC236}">
                <a16:creationId xmlns:a16="http://schemas.microsoft.com/office/drawing/2014/main" id="{6A2CADCC-B245-1F4E-AD98-DCFA2A5F073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15300" y="4114800"/>
            <a:ext cx="812800" cy="812800"/>
          </a:xfrm>
          <a:prstGeom prst="rect">
            <a:avLst/>
          </a:prstGeom>
        </p:spPr>
      </p:pic>
    </p:spTree>
  </p:cSld>
  <p:clrMapOvr>
    <a:masterClrMapping/>
  </p:clrMapOvr>
  <p:transition advTm="72872">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ctrTitle"/>
          </p:nvPr>
        </p:nvSpPr>
        <p:spPr>
          <a:xfrm>
            <a:off x="1546025" y="1106816"/>
            <a:ext cx="58326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chemeClr val="accent4"/>
                </a:solidFill>
              </a:rPr>
              <a:t>2</a:t>
            </a:r>
            <a:r>
              <a:rPr lang="en" sz="5400" dirty="0">
                <a:solidFill>
                  <a:schemeClr val="accent4"/>
                </a:solidFill>
              </a:rPr>
              <a:t>.</a:t>
            </a:r>
            <a:r>
              <a:rPr lang="en" sz="4000" dirty="0"/>
              <a:t>Computación </a:t>
            </a:r>
            <a:r>
              <a:rPr lang="en" sz="4000" dirty="0" err="1"/>
              <a:t>en</a:t>
            </a:r>
            <a:r>
              <a:rPr lang="en" sz="4000" dirty="0"/>
              <a:t> </a:t>
            </a:r>
            <a:r>
              <a:rPr lang="en" sz="4000" i="1" dirty="0"/>
              <a:t>Life</a:t>
            </a:r>
            <a:endParaRPr dirty="0"/>
          </a:p>
        </p:txBody>
      </p:sp>
      <p:sp>
        <p:nvSpPr>
          <p:cNvPr id="98" name="Google Shape;98;p15"/>
          <p:cNvSpPr txBox="1">
            <a:spLocks noGrp="1"/>
          </p:cNvSpPr>
          <p:nvPr>
            <p:ph type="subTitle" idx="1"/>
          </p:nvPr>
        </p:nvSpPr>
        <p:spPr>
          <a:xfrm>
            <a:off x="1546025" y="2653703"/>
            <a:ext cx="5832600" cy="784800"/>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Font typeface="Arial" panose="020B0604020202020204" pitchFamily="34" charset="0"/>
              <a:buChar char="•"/>
            </a:pPr>
            <a:r>
              <a:rPr lang="es-ES_tradnl" sz="1800" dirty="0"/>
              <a:t>Puertas lógicas basadas en estructuras</a:t>
            </a:r>
          </a:p>
          <a:p>
            <a:pPr lvl="0" indent="-457200" algn="l" rtl="0">
              <a:spcBef>
                <a:spcPts val="0"/>
              </a:spcBef>
              <a:spcAft>
                <a:spcPts val="0"/>
              </a:spcAft>
              <a:buFont typeface="Arial" panose="020B0604020202020204" pitchFamily="34" charset="0"/>
              <a:buChar char="•"/>
            </a:pPr>
            <a:r>
              <a:rPr lang="es-ES_tradnl" sz="1800" dirty="0"/>
              <a:t>Máquinas de Turing</a:t>
            </a:r>
          </a:p>
          <a:p>
            <a:pPr lvl="0" indent="-457200" algn="l" rtl="0">
              <a:spcBef>
                <a:spcPts val="0"/>
              </a:spcBef>
              <a:spcAft>
                <a:spcPts val="0"/>
              </a:spcAft>
              <a:buFont typeface="Arial" panose="020B0604020202020204" pitchFamily="34" charset="0"/>
              <a:buChar char="•"/>
            </a:pPr>
            <a:r>
              <a:rPr lang="es-ES_tradnl" sz="1800" dirty="0"/>
              <a:t>Condición de Turing Completo</a:t>
            </a:r>
          </a:p>
          <a:p>
            <a:pPr lvl="0" indent="-457200" algn="l" rtl="0">
              <a:spcBef>
                <a:spcPts val="0"/>
              </a:spcBef>
              <a:spcAft>
                <a:spcPts val="0"/>
              </a:spcAft>
              <a:buFont typeface="Arial" panose="020B0604020202020204" pitchFamily="34" charset="0"/>
              <a:buChar char="•"/>
            </a:pPr>
            <a:r>
              <a:rPr lang="es-ES_tradnl" sz="1800" dirty="0"/>
              <a:t>No </a:t>
            </a:r>
            <a:r>
              <a:rPr lang="es-ES_tradnl" sz="1800" dirty="0" err="1"/>
              <a:t>decibilidad</a:t>
            </a:r>
            <a:endParaRPr lang="es-ES_tradnl" sz="1800" dirty="0"/>
          </a:p>
        </p:txBody>
      </p:sp>
      <p:sp>
        <p:nvSpPr>
          <p:cNvPr id="99" name="Google Shape;99;p15"/>
          <p:cNvSpPr txBox="1">
            <a:spLocks noGrp="1"/>
          </p:cNvSpPr>
          <p:nvPr>
            <p:ph type="sldNum" idx="4294967295"/>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pic>
        <p:nvPicPr>
          <p:cNvPr id="5" name="Audio 4">
            <a:hlinkClick r:id="" action="ppaction://media"/>
            <a:extLst>
              <a:ext uri="{FF2B5EF4-FFF2-40B4-BE49-F238E27FC236}">
                <a16:creationId xmlns:a16="http://schemas.microsoft.com/office/drawing/2014/main" id="{284405DD-5D4B-094C-A430-88827B63A1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1343336474"/>
      </p:ext>
    </p:extLst>
  </p:cSld>
  <p:clrMapOvr>
    <a:masterClrMapping/>
  </p:clrMapOvr>
  <p:transition advTm="26721">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0"/>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t>Puertas</a:t>
            </a:r>
            <a:r>
              <a:rPr lang="en" dirty="0"/>
              <a:t> </a:t>
            </a:r>
            <a:r>
              <a:rPr lang="en" dirty="0" err="1"/>
              <a:t>lógicas</a:t>
            </a:r>
            <a:endParaRPr dirty="0"/>
          </a:p>
        </p:txBody>
      </p:sp>
      <p:sp>
        <p:nvSpPr>
          <p:cNvPr id="141" name="Google Shape;141;p20"/>
          <p:cNvSpPr txBox="1">
            <a:spLocks noGrp="1"/>
          </p:cNvSpPr>
          <p:nvPr>
            <p:ph type="body" idx="1"/>
          </p:nvPr>
        </p:nvSpPr>
        <p:spPr>
          <a:xfrm>
            <a:off x="786150" y="1200150"/>
            <a:ext cx="2768083" cy="3725700"/>
          </a:xfrm>
          <a:prstGeom prst="rect">
            <a:avLst/>
          </a:prstGeom>
        </p:spPr>
        <p:txBody>
          <a:bodyPr spcFirstLastPara="1" wrap="square" lIns="91425" tIns="91425" rIns="91425" bIns="91425" anchor="t" anchorCtr="0">
            <a:noAutofit/>
          </a:bodyPr>
          <a:lstStyle/>
          <a:p>
            <a:pPr marL="0" lvl="0" indent="0" algn="just" rtl="0">
              <a:spcBef>
                <a:spcPts val="600"/>
              </a:spcBef>
              <a:spcAft>
                <a:spcPts val="0"/>
              </a:spcAft>
              <a:buNone/>
            </a:pPr>
            <a:r>
              <a:rPr lang="es-ES" b="1" dirty="0"/>
              <a:t>AND, OR y NOT</a:t>
            </a:r>
            <a:endParaRPr b="1" dirty="0"/>
          </a:p>
          <a:p>
            <a:pPr marL="0" lvl="0" indent="0" algn="just" rtl="0">
              <a:spcBef>
                <a:spcPts val="600"/>
              </a:spcBef>
              <a:spcAft>
                <a:spcPts val="0"/>
              </a:spcAft>
              <a:buNone/>
            </a:pPr>
            <a:r>
              <a:rPr lang="en" dirty="0" err="1"/>
              <a:t>Fueron</a:t>
            </a:r>
            <a:r>
              <a:rPr lang="en" dirty="0"/>
              <a:t> las </a:t>
            </a:r>
            <a:r>
              <a:rPr lang="en" dirty="0" err="1"/>
              <a:t>primeras</a:t>
            </a:r>
            <a:r>
              <a:rPr lang="en" dirty="0"/>
              <a:t> </a:t>
            </a:r>
            <a:r>
              <a:rPr lang="en" dirty="0" err="1"/>
              <a:t>en</a:t>
            </a:r>
            <a:r>
              <a:rPr lang="en" dirty="0"/>
              <a:t> ser </a:t>
            </a:r>
            <a:r>
              <a:rPr lang="en" dirty="0" err="1"/>
              <a:t>desarrolladas</a:t>
            </a:r>
            <a:r>
              <a:rPr lang="en" dirty="0"/>
              <a:t>. Se </a:t>
            </a:r>
            <a:r>
              <a:rPr lang="en" dirty="0" err="1"/>
              <a:t>basan</a:t>
            </a:r>
            <a:r>
              <a:rPr lang="en" dirty="0"/>
              <a:t> </a:t>
            </a:r>
            <a:r>
              <a:rPr lang="en" dirty="0" err="1"/>
              <a:t>en</a:t>
            </a:r>
            <a:r>
              <a:rPr lang="en" dirty="0"/>
              <a:t> las </a:t>
            </a:r>
            <a:r>
              <a:rPr lang="en" dirty="0" err="1"/>
              <a:t>propiedades</a:t>
            </a:r>
            <a:r>
              <a:rPr lang="en" dirty="0"/>
              <a:t> de los gliders, los </a:t>
            </a:r>
            <a:r>
              <a:rPr lang="en" dirty="0" err="1"/>
              <a:t>cuales</a:t>
            </a:r>
            <a:r>
              <a:rPr lang="en" dirty="0"/>
              <a:t> </a:t>
            </a:r>
            <a:r>
              <a:rPr lang="en" dirty="0" err="1"/>
              <a:t>pueden</a:t>
            </a:r>
            <a:r>
              <a:rPr lang="en" dirty="0"/>
              <a:t> ser </a:t>
            </a:r>
            <a:r>
              <a:rPr lang="en" dirty="0" err="1"/>
              <a:t>disparados</a:t>
            </a:r>
            <a:r>
              <a:rPr lang="en" dirty="0"/>
              <a:t> a una </a:t>
            </a:r>
            <a:r>
              <a:rPr lang="en" dirty="0" err="1"/>
              <a:t>figura</a:t>
            </a:r>
            <a:r>
              <a:rPr lang="en" dirty="0"/>
              <a:t> </a:t>
            </a:r>
            <a:r>
              <a:rPr lang="en" dirty="0" err="1"/>
              <a:t>en</a:t>
            </a:r>
            <a:r>
              <a:rPr lang="en" dirty="0"/>
              <a:t> </a:t>
            </a:r>
            <a:r>
              <a:rPr lang="en" dirty="0" err="1"/>
              <a:t>concreto</a:t>
            </a:r>
            <a:r>
              <a:rPr lang="en" dirty="0"/>
              <a:t> y </a:t>
            </a:r>
            <a:r>
              <a:rPr lang="en" dirty="0" err="1"/>
              <a:t>influir</a:t>
            </a:r>
            <a:r>
              <a:rPr lang="en" dirty="0"/>
              <a:t> </a:t>
            </a:r>
            <a:r>
              <a:rPr lang="en" dirty="0" err="1"/>
              <a:t>en</a:t>
            </a:r>
            <a:r>
              <a:rPr lang="en" dirty="0"/>
              <a:t> </a:t>
            </a:r>
            <a:r>
              <a:rPr lang="en" dirty="0" err="1"/>
              <a:t>su</a:t>
            </a:r>
            <a:r>
              <a:rPr lang="en" dirty="0"/>
              <a:t> </a:t>
            </a:r>
            <a:r>
              <a:rPr lang="en" dirty="0" err="1"/>
              <a:t>comportamiento</a:t>
            </a:r>
            <a:r>
              <a:rPr lang="en" dirty="0"/>
              <a:t>.</a:t>
            </a:r>
            <a:endParaRPr dirty="0"/>
          </a:p>
        </p:txBody>
      </p:sp>
      <p:sp>
        <p:nvSpPr>
          <p:cNvPr id="144" name="Google Shape;144;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pic>
        <p:nvPicPr>
          <p:cNvPr id="8" name="Imagen 7">
            <a:extLst>
              <a:ext uri="{FF2B5EF4-FFF2-40B4-BE49-F238E27FC236}">
                <a16:creationId xmlns:a16="http://schemas.microsoft.com/office/drawing/2014/main" id="{C1139A3F-F01B-EB4D-B613-0766C8CFA6C8}"/>
              </a:ext>
            </a:extLst>
          </p:cNvPr>
          <p:cNvPicPr>
            <a:picLocks noChangeAspect="1"/>
          </p:cNvPicPr>
          <p:nvPr/>
        </p:nvPicPr>
        <p:blipFill>
          <a:blip r:embed="rId5"/>
          <a:stretch>
            <a:fillRect/>
          </a:stretch>
        </p:blipFill>
        <p:spPr>
          <a:xfrm>
            <a:off x="3857177" y="1222740"/>
            <a:ext cx="4821557" cy="2698020"/>
          </a:xfrm>
          <a:prstGeom prst="rect">
            <a:avLst/>
          </a:prstGeom>
        </p:spPr>
      </p:pic>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12" name="Entrada de lápiz 11">
                <a:extLst>
                  <a:ext uri="{FF2B5EF4-FFF2-40B4-BE49-F238E27FC236}">
                    <a16:creationId xmlns:a16="http://schemas.microsoft.com/office/drawing/2014/main" id="{7A444562-09FA-8744-80A8-221226117BD6}"/>
                  </a:ext>
                </a:extLst>
              </p14:cNvPr>
              <p14:cNvContentPartPr/>
              <p14:nvPr>
                <p:extLst>
                  <p:ext uri="{42D2F446-02D8-4167-A562-619A0277C38B}">
                    <p15:isNarration xmlns:p15="http://schemas.microsoft.com/office/powerpoint/2012/main" val="1"/>
                  </p:ext>
                </p:extLst>
              </p14:nvPr>
            </p14:nvContentPartPr>
            <p14:xfrm>
              <a:off x="3721320" y="340200"/>
              <a:ext cx="4361400" cy="3618360"/>
            </p14:xfrm>
          </p:contentPart>
        </mc:Choice>
        <mc:Fallback xmlns="">
          <p:pic>
            <p:nvPicPr>
              <p:cNvPr id="12" name="Entrada de lápiz 11">
                <a:extLst>
                  <a:ext uri="{FF2B5EF4-FFF2-40B4-BE49-F238E27FC236}">
                    <a16:creationId xmlns:a16="http://schemas.microsoft.com/office/drawing/2014/main" id="{7A444562-09FA-8744-80A8-221226117BD6}"/>
                  </a:ext>
                </a:extLst>
              </p:cNvPr>
              <p:cNvPicPr>
                <a:picLocks noGrp="1" noRot="1" noChangeAspect="1" noMove="1" noResize="1" noEditPoints="1" noAdjustHandles="1" noChangeArrowheads="1" noChangeShapeType="1"/>
              </p:cNvPicPr>
              <p:nvPr/>
            </p:nvPicPr>
            <p:blipFill>
              <a:blip r:embed="rId7"/>
              <a:stretch>
                <a:fillRect/>
              </a:stretch>
            </p:blipFill>
            <p:spPr>
              <a:xfrm>
                <a:off x="3711960" y="330840"/>
                <a:ext cx="4380120" cy="3637080"/>
              </a:xfrm>
              <a:prstGeom prst="rect">
                <a:avLst/>
              </a:prstGeom>
            </p:spPr>
          </p:pic>
        </mc:Fallback>
      </mc:AlternateContent>
      <p:pic>
        <p:nvPicPr>
          <p:cNvPr id="13" name="Audio 12">
            <a:hlinkClick r:id="" action="ppaction://media"/>
            <a:extLst>
              <a:ext uri="{FF2B5EF4-FFF2-40B4-BE49-F238E27FC236}">
                <a16:creationId xmlns:a16="http://schemas.microsoft.com/office/drawing/2014/main" id="{652F8D64-628B-BF40-B9B3-12E37204296F}"/>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2571541637"/>
      </p:ext>
    </p:extLst>
  </p:cSld>
  <p:clrMapOvr>
    <a:masterClrMapping/>
  </p:clrMapOvr>
  <p:transition advTm="148300">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par>
                                <p:cTn id="7" presetID="59"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md type="call" cmd="playFrom(0.0)">
                                      <p:cBhvr>
                                        <p:cTn id="9"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err="1"/>
              <a:t>Máquinas</a:t>
            </a:r>
            <a:r>
              <a:rPr lang="en" dirty="0"/>
              <a:t> de Turing</a:t>
            </a:r>
            <a:endParaRPr dirty="0"/>
          </a:p>
        </p:txBody>
      </p:sp>
      <p:sp>
        <p:nvSpPr>
          <p:cNvPr id="111" name="Google Shape;111;p17"/>
          <p:cNvSpPr txBox="1">
            <a:spLocks noGrp="1"/>
          </p:cNvSpPr>
          <p:nvPr>
            <p:ph type="body" idx="1"/>
          </p:nvPr>
        </p:nvSpPr>
        <p:spPr>
          <a:xfrm>
            <a:off x="786150" y="1261700"/>
            <a:ext cx="7571700" cy="3573600"/>
          </a:xfrm>
          <a:prstGeom prst="rect">
            <a:avLst/>
          </a:prstGeom>
        </p:spPr>
        <p:txBody>
          <a:bodyPr spcFirstLastPara="1" wrap="square" lIns="91425" tIns="91425" rIns="91425" bIns="91425" anchor="t" anchorCtr="0">
            <a:noAutofit/>
          </a:bodyPr>
          <a:lstStyle/>
          <a:p>
            <a:pPr marL="457200" lvl="0" indent="-381000" algn="l" rtl="0">
              <a:spcBef>
                <a:spcPts val="600"/>
              </a:spcBef>
              <a:spcAft>
                <a:spcPts val="0"/>
              </a:spcAft>
              <a:buSzPts val="2400"/>
              <a:buChar char="◎"/>
            </a:pPr>
            <a:r>
              <a:rPr lang="es-ES" dirty="0"/>
              <a:t>Se llegaron a autómatas finitos</a:t>
            </a:r>
            <a:endParaRPr dirty="0"/>
          </a:p>
          <a:p>
            <a:pPr marL="457200" lvl="0" indent="-381000" algn="l" rtl="0">
              <a:spcBef>
                <a:spcPts val="0"/>
              </a:spcBef>
              <a:spcAft>
                <a:spcPts val="0"/>
              </a:spcAft>
              <a:buSzPts val="2400"/>
              <a:buChar char="◎"/>
            </a:pPr>
            <a:r>
              <a:rPr lang="es-ES" dirty="0" err="1"/>
              <a:t>Rendell</a:t>
            </a:r>
            <a:r>
              <a:rPr lang="es-ES" dirty="0"/>
              <a:t> creo una MT de cinta finita en 2001</a:t>
            </a:r>
            <a:endParaRPr dirty="0"/>
          </a:p>
          <a:p>
            <a:pPr marL="457200" lvl="0" indent="-381000" algn="l" rtl="0">
              <a:spcBef>
                <a:spcPts val="0"/>
              </a:spcBef>
              <a:spcAft>
                <a:spcPts val="0"/>
              </a:spcAft>
              <a:buSzPts val="2400"/>
              <a:buChar char="◎"/>
            </a:pPr>
            <a:r>
              <a:rPr lang="es-ES" dirty="0"/>
              <a:t>Chapman consiguió una MRM, equivalente a una MT universal, en 2002.</a:t>
            </a:r>
            <a:endParaRPr dirty="0"/>
          </a:p>
          <a:p>
            <a:pPr marL="0" lvl="0" indent="0" algn="l" rtl="0">
              <a:spcBef>
                <a:spcPts val="600"/>
              </a:spcBef>
              <a:spcAft>
                <a:spcPts val="0"/>
              </a:spcAft>
              <a:buNone/>
            </a:pPr>
            <a:endParaRPr dirty="0"/>
          </a:p>
          <a:p>
            <a:pPr marL="0" lvl="0" indent="0" algn="l" rtl="0">
              <a:spcBef>
                <a:spcPts val="600"/>
              </a:spcBef>
              <a:spcAft>
                <a:spcPts val="0"/>
              </a:spcAft>
              <a:buNone/>
            </a:pPr>
            <a:r>
              <a:rPr lang="en" dirty="0"/>
              <a:t>Las </a:t>
            </a:r>
            <a:r>
              <a:rPr lang="en" dirty="0" err="1"/>
              <a:t>primeras</a:t>
            </a:r>
            <a:r>
              <a:rPr lang="en" dirty="0"/>
              <a:t> MTs </a:t>
            </a:r>
            <a:r>
              <a:rPr lang="en" dirty="0" err="1"/>
              <a:t>estaban</a:t>
            </a:r>
            <a:r>
              <a:rPr lang="en" dirty="0"/>
              <a:t> </a:t>
            </a:r>
            <a:r>
              <a:rPr lang="en" dirty="0" err="1"/>
              <a:t>limitadas</a:t>
            </a:r>
            <a:r>
              <a:rPr lang="en" dirty="0"/>
              <a:t> al hardware de la </a:t>
            </a:r>
            <a:r>
              <a:rPr lang="en" dirty="0" err="1"/>
              <a:t>época</a:t>
            </a:r>
            <a:r>
              <a:rPr lang="en" dirty="0"/>
              <a:t>, </a:t>
            </a:r>
            <a:r>
              <a:rPr lang="en" dirty="0" err="1"/>
              <a:t>pero</a:t>
            </a:r>
            <a:r>
              <a:rPr lang="en" dirty="0"/>
              <a:t> </a:t>
            </a:r>
            <a:r>
              <a:rPr lang="en" dirty="0" err="1"/>
              <a:t>quedo</a:t>
            </a:r>
            <a:r>
              <a:rPr lang="en" dirty="0"/>
              <a:t> </a:t>
            </a:r>
            <a:r>
              <a:rPr lang="en" dirty="0" err="1"/>
              <a:t>demostrado</a:t>
            </a:r>
            <a:r>
              <a:rPr lang="en" dirty="0"/>
              <a:t> que </a:t>
            </a:r>
            <a:r>
              <a:rPr lang="en" i="1" dirty="0"/>
              <a:t>Life</a:t>
            </a:r>
            <a:r>
              <a:rPr lang="en" dirty="0"/>
              <a:t> era un </a:t>
            </a:r>
            <a:r>
              <a:rPr lang="en" dirty="0" err="1"/>
              <a:t>entorno</a:t>
            </a:r>
            <a:r>
              <a:rPr lang="en" dirty="0"/>
              <a:t> Turing </a:t>
            </a:r>
            <a:r>
              <a:rPr lang="en" dirty="0" err="1"/>
              <a:t>complet</a:t>
            </a:r>
            <a:r>
              <a:rPr lang="es-ES" dirty="0"/>
              <a:t>o</a:t>
            </a:r>
            <a:r>
              <a:rPr lang="en" dirty="0"/>
              <a:t>.</a:t>
            </a:r>
            <a:endParaRPr dirty="0"/>
          </a:p>
        </p:txBody>
      </p:sp>
      <p:sp>
        <p:nvSpPr>
          <p:cNvPr id="112" name="Google Shape;112;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pic>
        <p:nvPicPr>
          <p:cNvPr id="6" name="Audio 5">
            <a:hlinkClick r:id="" action="ppaction://media"/>
            <a:extLst>
              <a:ext uri="{FF2B5EF4-FFF2-40B4-BE49-F238E27FC236}">
                <a16:creationId xmlns:a16="http://schemas.microsoft.com/office/drawing/2014/main" id="{72496D0B-7195-9A4D-A967-5ECC892D7FE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2088655704"/>
      </p:ext>
    </p:extLst>
  </p:cSld>
  <p:clrMapOvr>
    <a:masterClrMapping/>
  </p:clrMapOvr>
  <p:transition advTm="75700">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1108</TotalTime>
  <Words>949</Words>
  <Application>Microsoft Macintosh PowerPoint</Application>
  <PresentationFormat>Presentación en pantalla (16:9)</PresentationFormat>
  <Paragraphs>108</Paragraphs>
  <Slides>18</Slides>
  <Notes>18</Notes>
  <HiddenSlides>0</HiddenSlides>
  <MMClips>18</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18</vt:i4>
      </vt:variant>
    </vt:vector>
  </HeadingPairs>
  <TitlesOfParts>
    <vt:vector size="23" baseType="lpstr">
      <vt:lpstr>Calibri</vt:lpstr>
      <vt:lpstr>Arial</vt:lpstr>
      <vt:lpstr>Source Sans Pro</vt:lpstr>
      <vt:lpstr>Roboto Slab</vt:lpstr>
      <vt:lpstr>Cordelia template</vt:lpstr>
      <vt:lpstr>El juego de la vida</vt:lpstr>
      <vt:lpstr>1.¿Qué es Life?</vt:lpstr>
      <vt:lpstr>Un poco de historia</vt:lpstr>
      <vt:lpstr>¿Cómo funciona Life?</vt:lpstr>
      <vt:lpstr>Patrones y estructuras relevantes</vt:lpstr>
      <vt:lpstr>Conjetura de Conway</vt:lpstr>
      <vt:lpstr>2.Computación en Life</vt:lpstr>
      <vt:lpstr>Puertas lógicas</vt:lpstr>
      <vt:lpstr>Máquinas de Turing</vt:lpstr>
      <vt:lpstr>Presentación de PowerPoint</vt:lpstr>
      <vt:lpstr>Presentación de PowerPoint</vt:lpstr>
      <vt:lpstr>Presentación de PowerPoint</vt:lpstr>
      <vt:lpstr>No decidibilidad</vt:lpstr>
      <vt:lpstr>3.Impacto de Life</vt:lpstr>
      <vt:lpstr>Life-likes y variaciones de Life</vt:lpstr>
      <vt:lpstr>Presentación de PowerPoint</vt:lpstr>
      <vt:lpstr>Comunidad alrededor de Life</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 juego de la vida</dc:title>
  <cp:lastModifiedBy>Ignacio Talavera Cepeda</cp:lastModifiedBy>
  <cp:revision>26</cp:revision>
  <dcterms:modified xsi:type="dcterms:W3CDTF">2021-05-10T12:30:47Z</dcterms:modified>
</cp:coreProperties>
</file>